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embeddedFontLst>
    <p:embeddedFont>
      <p:font typeface="Quattrocento Sans" panose="020B0502050000020003"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g88uYxjjpa/KNIF+6NNZ9RsOYlN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D1673F1-355D-4069-81D2-702391919C72}">
  <a:tblStyle styleId="{7D1673F1-355D-4069-81D2-702391919C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b="off" i="off"/>
      <a:tcStyle>
        <a:tcBdr/>
        <a:fill>
          <a:solidFill>
            <a:srgbClr val="CFD7E7"/>
          </a:solidFill>
        </a:fill>
      </a:tcStyle>
    </a:band1H>
    <a:band2H>
      <a:tcTxStyle b="off" i="off"/>
      <a:tcStyle>
        <a:tcBdr/>
      </a:tcStyle>
    </a:band2H>
    <a:band1V>
      <a:tcTxStyle b="off" i="off"/>
      <a:tcStyle>
        <a:tcBdr/>
        <a:fill>
          <a:solidFill>
            <a:srgbClr val="CFD7E7"/>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p:scale>
          <a:sx n="216" d="100"/>
          <a:sy n="216" d="100"/>
        </p:scale>
        <p:origin x="-2820" y="-16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5" Type="http://schemas.openxmlformats.org/officeDocument/2006/relationships/viewProps" Target="viewProps.xml"/><Relationship Id="rId4"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4" name="Google Shape;14;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3"/>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26" name="Google Shape;2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2" name="Google Shape;32;p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3" name="Google Shape;33;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9" name="Google Shape;39;p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0" name="Google Shape;40;p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1" name="Google Shape;41;p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2" name="Google Shape;4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1"/>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7" name="Google Shape;57;p11"/>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8" name="Google Shape;58;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2"/>
          <p:cNvSpPr>
            <a:spLocks noGrp="1"/>
          </p:cNvSpPr>
          <p:nvPr>
            <p:ph type="pic" idx="2"/>
          </p:nvPr>
        </p:nvSpPr>
        <p:spPr>
          <a:xfrm>
            <a:off x="1792288" y="612775"/>
            <a:ext cx="5486400" cy="4114800"/>
          </a:xfrm>
          <a:prstGeom prst="rect">
            <a:avLst/>
          </a:prstGeom>
          <a:noFill/>
          <a:ln>
            <a:noFill/>
          </a:ln>
        </p:spPr>
      </p:sp>
      <p:sp>
        <p:nvSpPr>
          <p:cNvPr id="64" name="Google Shape;64;p1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5" name="Google Shape;65;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datastudio.google.com/u/0/reporting/53b0257a-1b80-4bd8-b807-1e3929ebb832/page/8bo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horizon.ab.ca/download/417771" TargetMode="External"/><Relationship Id="rId5" Type="http://schemas.openxmlformats.org/officeDocument/2006/relationships/hyperlink" Target="https://www.horizon.ab.ca/download/223242" TargetMode="External"/><Relationship Id="rId4" Type="http://schemas.openxmlformats.org/officeDocument/2006/relationships/hyperlink" Target="https://westlake.horizon.ab.ca/download/41687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1139825"/>
            <a:ext cx="6705600" cy="79375"/>
          </a:xfrm>
          <a:prstGeom prst="rect">
            <a:avLst/>
          </a:prstGeom>
          <a:solidFill>
            <a:srgbClr val="FFFF00"/>
          </a:solidFill>
          <a:ln w="25400" cap="flat" cmpd="sng">
            <a:solidFill>
              <a:srgbClr val="FFFF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p:nvPr/>
        </p:nvSpPr>
        <p:spPr>
          <a:xfrm>
            <a:off x="4425260" y="408851"/>
            <a:ext cx="440485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rgbClr val="244061"/>
                </a:solidFill>
                <a:latin typeface="Quattrocento Sans"/>
                <a:ea typeface="Quattrocento Sans"/>
                <a:cs typeface="Quattrocento Sans"/>
                <a:sym typeface="Quattrocento Sans"/>
              </a:rPr>
              <a:t>2023-2024 Annual Education Results Report</a:t>
            </a:r>
            <a:endParaRPr sz="1400" b="0" i="0" u="none" strike="noStrike" cap="none" dirty="0">
              <a:solidFill>
                <a:srgbClr val="000000"/>
              </a:solidFill>
              <a:latin typeface="Arial"/>
              <a:ea typeface="Arial"/>
              <a:cs typeface="Arial"/>
              <a:sym typeface="Arial"/>
            </a:endParaRPr>
          </a:p>
        </p:txBody>
      </p:sp>
      <p:sp>
        <p:nvSpPr>
          <p:cNvPr id="86" name="Google Shape;86;p1"/>
          <p:cNvSpPr txBox="1"/>
          <p:nvPr/>
        </p:nvSpPr>
        <p:spPr>
          <a:xfrm>
            <a:off x="6689164" y="883318"/>
            <a:ext cx="1762686"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1" u="none" strike="noStrike" cap="none" dirty="0">
                <a:solidFill>
                  <a:schemeClr val="dk1"/>
                </a:solidFill>
                <a:latin typeface="Quattrocento Sans"/>
                <a:ea typeface="Quattrocento Sans"/>
                <a:cs typeface="Quattrocento Sans"/>
                <a:sym typeface="Quattrocento Sans"/>
              </a:rPr>
              <a:t>SUMMARY</a:t>
            </a:r>
            <a:endParaRPr sz="1400" b="0" i="0" u="none" strike="noStrike" cap="none" dirty="0">
              <a:solidFill>
                <a:srgbClr val="000000"/>
              </a:solidFill>
              <a:latin typeface="Arial"/>
              <a:ea typeface="Arial"/>
              <a:cs typeface="Arial"/>
              <a:sym typeface="Arial"/>
            </a:endParaRPr>
          </a:p>
        </p:txBody>
      </p:sp>
      <p:sp>
        <p:nvSpPr>
          <p:cNvPr id="87" name="Google Shape;87;p1"/>
          <p:cNvSpPr txBox="1"/>
          <p:nvPr/>
        </p:nvSpPr>
        <p:spPr>
          <a:xfrm>
            <a:off x="2896872" y="1410734"/>
            <a:ext cx="6018528" cy="5847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Quattrocento Sans"/>
                <a:ea typeface="Quattrocento Sans"/>
                <a:cs typeface="Quattrocento Sans"/>
                <a:sym typeface="Quattrocento Sans"/>
              </a:rPr>
              <a:t>Horizon School Division is a learning community that engages and empowers all learners for success. </a:t>
            </a:r>
            <a:endParaRPr sz="1400" b="0" i="0" u="none" strike="noStrike" cap="none" dirty="0">
              <a:solidFill>
                <a:srgbClr val="000000"/>
              </a:solidFill>
              <a:latin typeface="Arial"/>
              <a:ea typeface="Arial"/>
              <a:cs typeface="Arial"/>
              <a:sym typeface="Arial"/>
            </a:endParaRPr>
          </a:p>
        </p:txBody>
      </p:sp>
      <p:sp>
        <p:nvSpPr>
          <p:cNvPr id="88" name="Google Shape;88;p1"/>
          <p:cNvSpPr/>
          <p:nvPr/>
        </p:nvSpPr>
        <p:spPr>
          <a:xfrm>
            <a:off x="1085088" y="6400800"/>
            <a:ext cx="8058912" cy="152400"/>
          </a:xfrm>
          <a:prstGeom prst="rect">
            <a:avLst/>
          </a:prstGeom>
          <a:solidFill>
            <a:srgbClr val="A5A5A5"/>
          </a:solidFill>
          <a:ln w="9525" cap="flat" cmpd="sng">
            <a:solidFill>
              <a:srgbClr val="A5A5A5"/>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9" name="Google Shape;89;p1"/>
          <p:cNvSpPr/>
          <p:nvPr/>
        </p:nvSpPr>
        <p:spPr>
          <a:xfrm>
            <a:off x="0" y="1219200"/>
            <a:ext cx="9144000" cy="76200"/>
          </a:xfrm>
          <a:prstGeom prst="rect">
            <a:avLst/>
          </a:prstGeom>
          <a:gradFill>
            <a:gsLst>
              <a:gs pos="0">
                <a:srgbClr val="9FC3FF"/>
              </a:gs>
              <a:gs pos="35000">
                <a:srgbClr val="BDD5FF"/>
              </a:gs>
              <a:gs pos="100000">
                <a:srgbClr val="E4EEFF"/>
              </a:gs>
            </a:gsLst>
            <a:lin ang="16200000" scaled="0"/>
          </a:gradFill>
          <a:ln w="9525" cap="flat" cmpd="sng">
            <a:solidFill>
              <a:srgbClr val="4A7DBA"/>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1"/>
          <p:cNvSpPr/>
          <p:nvPr/>
        </p:nvSpPr>
        <p:spPr>
          <a:xfrm>
            <a:off x="386687" y="0"/>
            <a:ext cx="304800" cy="6858000"/>
          </a:xfrm>
          <a:prstGeom prst="rect">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txBox="1"/>
          <p:nvPr/>
        </p:nvSpPr>
        <p:spPr>
          <a:xfrm>
            <a:off x="2514600" y="6350042"/>
            <a:ext cx="3254417"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dirty="0">
                <a:solidFill>
                  <a:schemeClr val="dk1"/>
                </a:solidFill>
                <a:latin typeface="Quattrocento Sans"/>
                <a:ea typeface="Quattrocento Sans"/>
                <a:cs typeface="Quattrocento Sans"/>
                <a:sym typeface="Quattrocento Sans"/>
              </a:rPr>
              <a:t>5310-42 Avenue</a:t>
            </a:r>
            <a:r>
              <a:rPr lang="en-US" sz="1050" b="0" i="0" u="none" strike="noStrike" cap="none" dirty="0">
                <a:solidFill>
                  <a:schemeClr val="dk1"/>
                </a:solidFill>
                <a:latin typeface="Quattrocento Sans"/>
                <a:ea typeface="Quattrocento Sans"/>
                <a:cs typeface="Quattrocento Sans"/>
                <a:sym typeface="Quattrocento Sans"/>
              </a:rPr>
              <a:t> | Taber, AB T1G 1B6 | 403.223.2487</a:t>
            </a:r>
            <a:endParaRPr sz="1400" b="0" i="0" u="none" strike="noStrike" cap="none" dirty="0">
              <a:solidFill>
                <a:srgbClr val="000000"/>
              </a:solidFill>
              <a:latin typeface="Arial"/>
              <a:ea typeface="Arial"/>
              <a:cs typeface="Arial"/>
              <a:sym typeface="Arial"/>
            </a:endParaRPr>
          </a:p>
        </p:txBody>
      </p:sp>
      <p:graphicFrame>
        <p:nvGraphicFramePr>
          <p:cNvPr id="92" name="Google Shape;92;p1"/>
          <p:cNvGraphicFramePr/>
          <p:nvPr>
            <p:extLst>
              <p:ext uri="{D42A27DB-BD31-4B8C-83A1-F6EECF244321}">
                <p14:modId xmlns:p14="http://schemas.microsoft.com/office/powerpoint/2010/main" val="718455495"/>
              </p:ext>
            </p:extLst>
          </p:nvPr>
        </p:nvGraphicFramePr>
        <p:xfrm>
          <a:off x="763015" y="1388585"/>
          <a:ext cx="2133858" cy="4734735"/>
        </p:xfrm>
        <a:graphic>
          <a:graphicData uri="http://schemas.openxmlformats.org/drawingml/2006/table">
            <a:tbl>
              <a:tblPr firstRow="1" bandRow="1">
                <a:noFill/>
                <a:tableStyleId>{7D1673F1-355D-4069-81D2-702391919C72}</a:tableStyleId>
              </a:tblPr>
              <a:tblGrid>
                <a:gridCol w="1284446">
                  <a:extLst>
                    <a:ext uri="{9D8B030D-6E8A-4147-A177-3AD203B41FA5}">
                      <a16:colId xmlns:a16="http://schemas.microsoft.com/office/drawing/2014/main" val="20000"/>
                    </a:ext>
                  </a:extLst>
                </a:gridCol>
                <a:gridCol w="641112">
                  <a:extLst>
                    <a:ext uri="{9D8B030D-6E8A-4147-A177-3AD203B41FA5}">
                      <a16:colId xmlns:a16="http://schemas.microsoft.com/office/drawing/2014/main" val="20001"/>
                    </a:ext>
                  </a:extLst>
                </a:gridCol>
                <a:gridCol w="208300">
                  <a:extLst>
                    <a:ext uri="{9D8B030D-6E8A-4147-A177-3AD203B41FA5}">
                      <a16:colId xmlns:a16="http://schemas.microsoft.com/office/drawing/2014/main" val="20002"/>
                    </a:ext>
                  </a:extLst>
                </a:gridCol>
              </a:tblGrid>
              <a:tr h="1087125">
                <a:tc>
                  <a:txBody>
                    <a:bodyPr/>
                    <a:lstStyle/>
                    <a:p>
                      <a:pPr marL="0" marR="0" lvl="0" indent="0" algn="l" rtl="0">
                        <a:lnSpc>
                          <a:spcPct val="100000"/>
                        </a:lnSpc>
                        <a:spcBef>
                          <a:spcPts val="0"/>
                        </a:spcBef>
                        <a:spcAft>
                          <a:spcPts val="0"/>
                        </a:spcAft>
                        <a:buClr>
                          <a:srgbClr val="000000"/>
                        </a:buClr>
                        <a:buSzPts val="700"/>
                        <a:buFont typeface="Arial"/>
                        <a:buNone/>
                      </a:pPr>
                      <a:r>
                        <a:rPr lang="en-US" sz="700" u="none" strike="noStrike" cap="none" dirty="0">
                          <a:solidFill>
                            <a:schemeClr val="dk1"/>
                          </a:solidFill>
                          <a:latin typeface="Quattrocento Sans"/>
                          <a:ea typeface="Quattrocento Sans"/>
                          <a:cs typeface="Quattrocento Sans"/>
                          <a:sym typeface="Quattrocento Sans"/>
                        </a:rPr>
                        <a:t>Our Assurance Framework outlines key guiding principles, domains and strategies for enhancing public trust and </a:t>
                      </a:r>
                      <a:r>
                        <a:rPr lang="en-US" sz="700" b="1" u="none" strike="noStrike" cap="none" dirty="0">
                          <a:solidFill>
                            <a:schemeClr val="dk1"/>
                          </a:solidFill>
                          <a:latin typeface="Quattrocento Sans"/>
                          <a:ea typeface="Quattrocento Sans"/>
                          <a:cs typeface="Quattrocento Sans"/>
                          <a:sym typeface="Quattrocento Sans"/>
                        </a:rPr>
                        <a:t>confidence</a:t>
                      </a:r>
                      <a:r>
                        <a:rPr lang="en-US" sz="700" u="none" strike="noStrike" cap="none" dirty="0">
                          <a:solidFill>
                            <a:schemeClr val="dk1"/>
                          </a:solidFill>
                          <a:latin typeface="Quattrocento Sans"/>
                          <a:ea typeface="Quattrocento Sans"/>
                          <a:cs typeface="Quattrocento Sans"/>
                          <a:sym typeface="Quattrocento Sans"/>
                        </a:rPr>
                        <a:t> that we are meeting the needs of our </a:t>
                      </a:r>
                      <a:r>
                        <a:rPr lang="en-US" sz="700" b="1" u="none" strike="noStrike" cap="none" dirty="0">
                          <a:solidFill>
                            <a:schemeClr val="dk1"/>
                          </a:solidFill>
                          <a:latin typeface="Quattrocento Sans"/>
                          <a:ea typeface="Quattrocento Sans"/>
                          <a:cs typeface="Quattrocento Sans"/>
                          <a:sym typeface="Quattrocento Sans"/>
                        </a:rPr>
                        <a:t>students</a:t>
                      </a:r>
                      <a:r>
                        <a:rPr lang="en-US" sz="700" u="none" strike="noStrike" cap="none" dirty="0">
                          <a:solidFill>
                            <a:schemeClr val="dk1"/>
                          </a:solidFill>
                          <a:latin typeface="Quattrocento Sans"/>
                          <a:ea typeface="Quattrocento Sans"/>
                          <a:cs typeface="Quattrocento Sans"/>
                          <a:sym typeface="Quattrocento Sans"/>
                        </a:rPr>
                        <a:t> and students are successful.</a:t>
                      </a:r>
                      <a:endParaRPr sz="700" u="none" strike="noStrike" cap="none" dirty="0">
                        <a:solidFill>
                          <a:schemeClr val="dk1"/>
                        </a:solidFill>
                        <a:latin typeface="Quattrocento Sans"/>
                        <a:ea typeface="Quattrocento Sans"/>
                        <a:cs typeface="Quattrocento Sans"/>
                        <a:sym typeface="Quattrocento Sans"/>
                      </a:endParaRPr>
                    </a:p>
                  </a:txBody>
                  <a:tcPr marL="91450" marR="91450" marT="45725" marB="45725"/>
                </a:tc>
                <a:tc rowSpan="2">
                  <a:txBody>
                    <a:bodyPr/>
                    <a:lstStyle/>
                    <a:p>
                      <a:pPr marL="0" marR="0" lvl="0" indent="0" algn="l" rtl="0">
                        <a:lnSpc>
                          <a:spcPct val="100000"/>
                        </a:lnSpc>
                        <a:spcBef>
                          <a:spcPts val="0"/>
                        </a:spcBef>
                        <a:spcAft>
                          <a:spcPts val="0"/>
                        </a:spcAft>
                        <a:buClr>
                          <a:srgbClr val="000000"/>
                        </a:buClr>
                        <a:buSzPts val="600"/>
                        <a:buFont typeface="Arial"/>
                        <a:buNone/>
                      </a:pPr>
                      <a:r>
                        <a:rPr lang="en-US" sz="600" u="none" strike="noStrike" cap="none" dirty="0">
                          <a:solidFill>
                            <a:schemeClr val="dk1"/>
                          </a:solidFill>
                          <a:latin typeface="Quattrocento Sans"/>
                          <a:ea typeface="Quattrocento Sans"/>
                          <a:cs typeface="Quattrocento Sans"/>
                          <a:sym typeface="Quattrocento Sans"/>
                        </a:rPr>
                        <a:t>Achievement</a:t>
                      </a:r>
                      <a:endParaRPr sz="1400" u="none" strike="noStrike" cap="none" dirty="0"/>
                    </a:p>
                  </a:txBody>
                  <a:tcPr marL="91450" marR="91450" marT="45725" marB="45725"/>
                </a:tc>
                <a:tc rowSpan="2">
                  <a:txBody>
                    <a:bodyPr/>
                    <a:lstStyle/>
                    <a:p>
                      <a:pPr marL="0" marR="0" lvl="0" indent="0" algn="l" rtl="0">
                        <a:lnSpc>
                          <a:spcPct val="100000"/>
                        </a:lnSpc>
                        <a:spcBef>
                          <a:spcPts val="0"/>
                        </a:spcBef>
                        <a:spcAft>
                          <a:spcPts val="0"/>
                        </a:spcAft>
                        <a:buClr>
                          <a:srgbClr val="000000"/>
                        </a:buClr>
                        <a:buSzPts val="600"/>
                        <a:buFont typeface="Arial"/>
                        <a:buNone/>
                      </a:pPr>
                      <a:r>
                        <a:rPr lang="en-US" sz="600" u="none" strike="noStrike" cap="none">
                          <a:solidFill>
                            <a:schemeClr val="dk1"/>
                          </a:solidFill>
                          <a:latin typeface="Quattrocento Sans"/>
                          <a:ea typeface="Quattrocento Sans"/>
                          <a:cs typeface="Quattrocento Sans"/>
                          <a:sym typeface="Quattrocento Sans"/>
                        </a:rPr>
                        <a:t>Improvement</a:t>
                      </a:r>
                      <a:endParaRPr sz="1400" u="none" strike="noStrike" cap="none"/>
                    </a:p>
                  </a:txBody>
                  <a:tcPr marL="91450" marR="91450" marT="45725" marB="45725"/>
                </a:tc>
                <a:extLst>
                  <a:ext uri="{0D108BD9-81ED-4DB2-BD59-A6C34878D82A}">
                    <a16:rowId xmlns:a16="http://schemas.microsoft.com/office/drawing/2014/main" val="10000"/>
                  </a:ext>
                </a:extLst>
              </a:tr>
              <a:tr h="187950">
                <a:tc>
                  <a:txBody>
                    <a:bodyPr/>
                    <a:lstStyle/>
                    <a:p>
                      <a:pPr marL="0" marR="0" lvl="0" indent="0" algn="l" rtl="0">
                        <a:lnSpc>
                          <a:spcPct val="100000"/>
                        </a:lnSpc>
                        <a:spcBef>
                          <a:spcPts val="0"/>
                        </a:spcBef>
                        <a:spcAft>
                          <a:spcPts val="0"/>
                        </a:spcAft>
                        <a:buClr>
                          <a:srgbClr val="000000"/>
                        </a:buClr>
                        <a:buSzPts val="700"/>
                        <a:buFont typeface="Arial"/>
                        <a:buNone/>
                      </a:pPr>
                      <a:r>
                        <a:rPr lang="en-US" sz="700" b="1" u="none" strike="noStrike" cap="none">
                          <a:solidFill>
                            <a:schemeClr val="dk1"/>
                          </a:solidFill>
                          <a:latin typeface="Quattrocento Sans"/>
                          <a:ea typeface="Quattrocento Sans"/>
                          <a:cs typeface="Quattrocento Sans"/>
                          <a:sym typeface="Quattrocento Sans"/>
                        </a:rPr>
                        <a:t>Provincial Measures</a:t>
                      </a:r>
                      <a:endParaRPr sz="1400" u="none" strike="noStrike" cap="none"/>
                    </a:p>
                  </a:txBody>
                  <a:tcPr marL="91450" marR="91450" marT="45725" marB="45725">
                    <a:solidFill>
                      <a:schemeClr val="accent1"/>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8795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dirty="0">
                          <a:latin typeface="Quattrocento Sans"/>
                          <a:ea typeface="Quattrocento Sans"/>
                          <a:cs typeface="Quattrocento Sans"/>
                          <a:sym typeface="Quattrocento Sans"/>
                        </a:rPr>
                        <a:t>Student Learning Engagement</a:t>
                      </a:r>
                      <a:endParaRPr sz="1400" u="none" strike="noStrike" cap="none" dirty="0"/>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87.3</a:t>
                      </a:r>
                      <a:endParaRPr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b="0" i="0" u="none" strike="noStrike" cap="none" dirty="0">
                        <a:solidFill>
                          <a:schemeClr val="dk1"/>
                        </a:solidFill>
                        <a:latin typeface="Calibri"/>
                        <a:cs typeface="Calibri"/>
                        <a:sym typeface="Arial"/>
                      </a:endParaRPr>
                    </a:p>
                  </a:txBody>
                  <a:tcPr marL="91450" marR="91450" marT="45725" marB="45725">
                    <a:solidFill>
                      <a:srgbClr val="FFFF00"/>
                    </a:solidFill>
                  </a:tcPr>
                </a:tc>
                <a:extLst>
                  <a:ext uri="{0D108BD9-81ED-4DB2-BD59-A6C34878D82A}">
                    <a16:rowId xmlns:a16="http://schemas.microsoft.com/office/drawing/2014/main" val="10002"/>
                  </a:ext>
                </a:extLst>
              </a:tr>
              <a:tr h="20320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Citizenship</a:t>
                      </a:r>
                      <a:endParaRPr sz="1400" u="none" strike="noStrike" cap="none"/>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86.8</a:t>
                      </a:r>
                      <a:endParaRPr sz="650" u="none" strike="noStrike" cap="none" dirty="0"/>
                    </a:p>
                  </a:txBody>
                  <a:tcPr marL="91450" marR="91450" marT="45725" marB="45725">
                    <a:solidFill>
                      <a:srgbClr val="0070C0"/>
                    </a:solidFill>
                  </a:tcPr>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rgbClr val="FFFF00"/>
                    </a:solidFill>
                  </a:tcPr>
                </a:tc>
                <a:extLst>
                  <a:ext uri="{0D108BD9-81ED-4DB2-BD59-A6C34878D82A}">
                    <a16:rowId xmlns:a16="http://schemas.microsoft.com/office/drawing/2014/main" val="10003"/>
                  </a:ext>
                </a:extLst>
              </a:tr>
              <a:tr h="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dirty="0">
                          <a:latin typeface="Quattrocento Sans"/>
                          <a:ea typeface="Quattrocento Sans"/>
                          <a:cs typeface="Quattrocento Sans"/>
                          <a:sym typeface="Quattrocento Sans"/>
                        </a:rPr>
                        <a:t>3-yr High School Completion</a:t>
                      </a:r>
                      <a:endParaRPr lang="en-US" sz="1400" u="none" strike="noStrike" cap="none" dirty="0"/>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solidFill>
                      <a:schemeClr val="accent1">
                        <a:lumMod val="20000"/>
                        <a:lumOff val="80000"/>
                      </a:schemeClr>
                    </a:solidFill>
                  </a:tcPr>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0004"/>
                  </a:ext>
                </a:extLst>
              </a:tr>
              <a:tr h="14225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dirty="0">
                          <a:latin typeface="Quattrocento Sans"/>
                          <a:ea typeface="Quattrocento Sans"/>
                          <a:cs typeface="Quattrocento Sans"/>
                          <a:sym typeface="Quattrocento Sans"/>
                        </a:rPr>
                        <a:t>5-yr High School Completion</a:t>
                      </a:r>
                      <a:endParaRPr lang="en-US" sz="1400" u="none" strike="noStrike" cap="none" dirty="0"/>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chemeClr val="accent1">
                        <a:lumMod val="40000"/>
                        <a:lumOff val="60000"/>
                      </a:schemeClr>
                    </a:solidFill>
                  </a:tcPr>
                </a:tc>
                <a:extLst>
                  <a:ext uri="{0D108BD9-81ED-4DB2-BD59-A6C34878D82A}">
                    <a16:rowId xmlns:a16="http://schemas.microsoft.com/office/drawing/2014/main" val="10005"/>
                  </a:ext>
                </a:extLst>
              </a:tr>
              <a:tr h="121925">
                <a:tc>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dirty="0">
                          <a:latin typeface="Quattrocento Sans"/>
                          <a:ea typeface="Quattrocento Sans"/>
                          <a:cs typeface="Quattrocento Sans"/>
                          <a:sym typeface="Quattrocento Sans"/>
                        </a:rPr>
                        <a:t>PAT Acceptable </a:t>
                      </a:r>
                      <a:endParaRPr lang="en-US" sz="1400" u="none" strike="noStrike" cap="none" dirty="0"/>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tc>
                <a:extLst>
                  <a:ext uri="{0D108BD9-81ED-4DB2-BD59-A6C34878D82A}">
                    <a16:rowId xmlns:a16="http://schemas.microsoft.com/office/drawing/2014/main" val="10006"/>
                  </a:ext>
                </a:extLst>
              </a:tr>
              <a:tr h="0">
                <a:tc>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a:latin typeface="Quattrocento Sans"/>
                          <a:ea typeface="Quattrocento Sans"/>
                          <a:cs typeface="Quattrocento Sans"/>
                          <a:sym typeface="Quattrocento Sans"/>
                        </a:rPr>
                        <a:t>PAT Excellence </a:t>
                      </a:r>
                      <a:endParaRPr lang="en-US" sz="1400" u="none" strike="noStrike" cap="none" dirty="0"/>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a:p>
                  </a:txBody>
                  <a:tcPr marL="91450" marR="91450" marT="45725" marB="45725"/>
                </a:tc>
                <a:extLst>
                  <a:ext uri="{0D108BD9-81ED-4DB2-BD59-A6C34878D82A}">
                    <a16:rowId xmlns:a16="http://schemas.microsoft.com/office/drawing/2014/main" val="10007"/>
                  </a:ext>
                </a:extLst>
              </a:tr>
              <a:tr h="127000">
                <a:tc>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a:latin typeface="Quattrocento Sans"/>
                          <a:ea typeface="Quattrocento Sans"/>
                          <a:cs typeface="Quattrocento Sans"/>
                          <a:sym typeface="Quattrocento Sans"/>
                        </a:rPr>
                        <a:t>Diploma Acceptable </a:t>
                      </a:r>
                      <a:endParaRPr lang="en-US" sz="1400" u="none" strike="noStrike" cap="none"/>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a:p>
                  </a:txBody>
                  <a:tcPr marL="91450" marR="91450" marT="45725" marB="45725"/>
                </a:tc>
                <a:extLst>
                  <a:ext uri="{0D108BD9-81ED-4DB2-BD59-A6C34878D82A}">
                    <a16:rowId xmlns:a16="http://schemas.microsoft.com/office/drawing/2014/main" val="10008"/>
                  </a:ext>
                </a:extLst>
              </a:tr>
              <a:tr h="0">
                <a:tc>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a:latin typeface="Quattrocento Sans"/>
                          <a:ea typeface="Quattrocento Sans"/>
                          <a:cs typeface="Quattrocento Sans"/>
                          <a:sym typeface="Quattrocento Sans"/>
                        </a:rPr>
                        <a:t>Diploma Excellence </a:t>
                      </a:r>
                      <a:endParaRPr lang="en-US" sz="1400" u="none" strike="noStrike" cap="none"/>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endParaRPr lang="en-CA"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tc>
                <a:extLst>
                  <a:ext uri="{0D108BD9-81ED-4DB2-BD59-A6C34878D82A}">
                    <a16:rowId xmlns:a16="http://schemas.microsoft.com/office/drawing/2014/main" val="10009"/>
                  </a:ext>
                </a:extLst>
              </a:tr>
              <a:tr h="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Education Quality</a:t>
                      </a:r>
                      <a:endParaRPr lang="en-US" sz="1400" u="none" strike="noStrike" cap="none"/>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95.1</a:t>
                      </a:r>
                    </a:p>
                  </a:txBody>
                  <a:tcPr marL="91450" marR="91450" marT="45725" marB="45725">
                    <a:solidFill>
                      <a:srgbClr val="0070C0"/>
                    </a:solidFill>
                  </a:tcPr>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rgbClr val="FFFF00"/>
                    </a:solidFill>
                  </a:tcPr>
                </a:tc>
                <a:extLst>
                  <a:ext uri="{0D108BD9-81ED-4DB2-BD59-A6C34878D82A}">
                    <a16:rowId xmlns:a16="http://schemas.microsoft.com/office/drawing/2014/main" val="10010"/>
                  </a:ext>
                </a:extLst>
              </a:tr>
              <a:tr h="121925">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Welcoming, Caring, Respectful &amp; Safe Learning Environments</a:t>
                      </a:r>
                      <a:endParaRPr sz="1400" u="none" strike="noStrike" cap="none"/>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90.7</a:t>
                      </a:r>
                      <a:endParaRPr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sngStrike" cap="none" dirty="0"/>
                    </a:p>
                  </a:txBody>
                  <a:tcPr marL="91450" marR="91450" marT="45725" marB="45725">
                    <a:solidFill>
                      <a:srgbClr val="FFFF00"/>
                    </a:solidFill>
                  </a:tcPr>
                </a:tc>
                <a:extLst>
                  <a:ext uri="{0D108BD9-81ED-4DB2-BD59-A6C34878D82A}">
                    <a16:rowId xmlns:a16="http://schemas.microsoft.com/office/drawing/2014/main" val="10011"/>
                  </a:ext>
                </a:extLst>
              </a:tr>
              <a:tr h="137150">
                <a:tc>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Access to Supports and Services</a:t>
                      </a:r>
                      <a:endParaRPr sz="1400" u="none" strike="noStrike" cap="none"/>
                    </a:p>
                  </a:txBody>
                  <a:tcPr marL="91450" marR="91450" marT="45725" marB="45725">
                    <a:solidFill>
                      <a:srgbClr val="DAE5F1"/>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95</a:t>
                      </a:r>
                      <a:endParaRPr sz="65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rgbClr val="FFFF00"/>
                    </a:solidFill>
                  </a:tcPr>
                </a:tc>
                <a:extLst>
                  <a:ext uri="{0D108BD9-81ED-4DB2-BD59-A6C34878D82A}">
                    <a16:rowId xmlns:a16="http://schemas.microsoft.com/office/drawing/2014/main" val="10012"/>
                  </a:ext>
                </a:extLst>
              </a:tr>
              <a:tr h="152400">
                <a:tc>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a:latin typeface="Quattrocento Sans"/>
                          <a:ea typeface="Quattrocento Sans"/>
                          <a:cs typeface="Quattrocento Sans"/>
                          <a:sym typeface="Quattrocento Sans"/>
                        </a:rPr>
                        <a:t>Parental Involvement </a:t>
                      </a:r>
                      <a:endParaRPr sz="1400" u="none" strike="noStrike" cap="none"/>
                    </a:p>
                  </a:txBody>
                  <a:tcPr marL="91450" marR="91450" marT="45725" marB="45725">
                    <a:solidFill>
                      <a:srgbClr val="B7CCE4"/>
                    </a:solidFill>
                  </a:tcPr>
                </a:tc>
                <a:tc>
                  <a:txBody>
                    <a:bodyPr/>
                    <a:lstStyle/>
                    <a:p>
                      <a:pPr marL="0" marR="0" lvl="0" indent="0" algn="l" rtl="0">
                        <a:lnSpc>
                          <a:spcPct val="100000"/>
                        </a:lnSpc>
                        <a:spcBef>
                          <a:spcPts val="0"/>
                        </a:spcBef>
                        <a:spcAft>
                          <a:spcPts val="0"/>
                        </a:spcAft>
                        <a:buClr>
                          <a:srgbClr val="000000"/>
                        </a:buClr>
                        <a:buSzPts val="650"/>
                        <a:buFont typeface="Arial"/>
                        <a:buNone/>
                      </a:pPr>
                      <a:r>
                        <a:rPr lang="en-CA" sz="650" u="none" strike="noStrike" cap="none" dirty="0"/>
                        <a:t>93.3</a:t>
                      </a:r>
                      <a:endParaRPr sz="650" u="none" strike="noStrike" cap="none" dirty="0"/>
                    </a:p>
                  </a:txBody>
                  <a:tcPr marL="91450" marR="91450" marT="45725" marB="45725">
                    <a:solidFill>
                      <a:srgbClr val="0070C0"/>
                    </a:solidFill>
                  </a:tcPr>
                </a:tc>
                <a:tc>
                  <a:txBody>
                    <a:bodyPr/>
                    <a:lstStyle/>
                    <a:p>
                      <a:pPr marL="0" marR="0" lvl="0" indent="0" algn="l" rtl="0">
                        <a:lnSpc>
                          <a:spcPct val="100000"/>
                        </a:lnSpc>
                        <a:spcBef>
                          <a:spcPts val="0"/>
                        </a:spcBef>
                        <a:spcAft>
                          <a:spcPts val="0"/>
                        </a:spcAft>
                        <a:buClr>
                          <a:srgbClr val="000000"/>
                        </a:buClr>
                        <a:buSzPts val="600"/>
                        <a:buFont typeface="Arial"/>
                        <a:buNone/>
                      </a:pPr>
                      <a:endParaRPr sz="600" u="none" strike="noStrike" cap="none" dirty="0"/>
                    </a:p>
                  </a:txBody>
                  <a:tcPr marL="91450" marR="91450" marT="45725" marB="45725">
                    <a:solidFill>
                      <a:srgbClr val="FFFF00"/>
                    </a:solidFill>
                  </a:tcPr>
                </a:tc>
                <a:extLst>
                  <a:ext uri="{0D108BD9-81ED-4DB2-BD59-A6C34878D82A}">
                    <a16:rowId xmlns:a16="http://schemas.microsoft.com/office/drawing/2014/main" val="10013"/>
                  </a:ext>
                </a:extLst>
              </a:tr>
              <a:tr h="162550">
                <a:tc gridSpan="3">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a:latin typeface="Quattrocento Sans"/>
                          <a:ea typeface="Quattrocento Sans"/>
                          <a:cs typeface="Quattrocento Sans"/>
                          <a:sym typeface="Quattrocento Sans"/>
                        </a:rPr>
                        <a:t>Very High/Improved Significantly</a:t>
                      </a:r>
                      <a:endParaRPr sz="1400" u="none" strike="noStrike" cap="none"/>
                    </a:p>
                  </a:txBody>
                  <a:tcPr marL="91450" marR="91450" marT="45725" marB="45725">
                    <a:solidFill>
                      <a:srgbClr val="0070C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4"/>
                  </a:ext>
                </a:extLst>
              </a:tr>
              <a:tr h="172725">
                <a:tc gridSpan="3">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High/Improved</a:t>
                      </a:r>
                      <a:endParaRPr sz="1400" u="none" strike="noStrike" cap="none"/>
                    </a:p>
                  </a:txBody>
                  <a:tcPr marL="91450" marR="91450" marT="45725" marB="45725">
                    <a:solidFill>
                      <a:srgbClr val="00B05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5"/>
                  </a:ext>
                </a:extLst>
              </a:tr>
              <a:tr h="147325">
                <a:tc gridSpan="3">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Intermediate/Maintained</a:t>
                      </a:r>
                      <a:endParaRPr sz="1400" u="none" strike="noStrike" cap="none"/>
                    </a:p>
                  </a:txBody>
                  <a:tcPr marL="91450" marR="91450" marT="45725" marB="45725">
                    <a:solidFill>
                      <a:srgbClr val="FFF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r h="187950">
                <a:tc gridSpan="3">
                  <a:txBody>
                    <a:bodyPr/>
                    <a:lstStyle/>
                    <a:p>
                      <a:pPr marL="0" marR="0" lvl="0" indent="0" algn="l" rtl="0">
                        <a:lnSpc>
                          <a:spcPct val="100000"/>
                        </a:lnSpc>
                        <a:spcBef>
                          <a:spcPts val="0"/>
                        </a:spcBef>
                        <a:spcAft>
                          <a:spcPts val="0"/>
                        </a:spcAft>
                        <a:buClr>
                          <a:srgbClr val="000000"/>
                        </a:buClr>
                        <a:buSzPts val="650"/>
                        <a:buFont typeface="Arial"/>
                        <a:buNone/>
                      </a:pPr>
                      <a:r>
                        <a:rPr lang="en-US" sz="650" b="0" u="none" strike="noStrike" cap="none">
                          <a:latin typeface="Quattrocento Sans"/>
                          <a:ea typeface="Quattrocento Sans"/>
                          <a:cs typeface="Quattrocento Sans"/>
                          <a:sym typeface="Quattrocento Sans"/>
                        </a:rPr>
                        <a:t>Low/Declined</a:t>
                      </a:r>
                      <a:endParaRPr sz="1400" u="none" strike="noStrike" cap="none"/>
                    </a:p>
                  </a:txBody>
                  <a:tcPr marL="91450" marR="91450" marT="45725" marB="45725">
                    <a:solidFill>
                      <a:schemeClr val="accent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7"/>
                  </a:ext>
                </a:extLst>
              </a:tr>
              <a:tr h="142250">
                <a:tc gridSpan="3">
                  <a:txBody>
                    <a:bodyPr/>
                    <a:lstStyle/>
                    <a:p>
                      <a:pPr marL="0" marR="0" lvl="0" indent="0" algn="l" rtl="0">
                        <a:lnSpc>
                          <a:spcPct val="100000"/>
                        </a:lnSpc>
                        <a:spcBef>
                          <a:spcPts val="0"/>
                        </a:spcBef>
                        <a:spcAft>
                          <a:spcPts val="0"/>
                        </a:spcAft>
                        <a:buClr>
                          <a:schemeClr val="dk1"/>
                        </a:buClr>
                        <a:buSzPts val="650"/>
                        <a:buFont typeface="Quattrocento Sans"/>
                        <a:buNone/>
                      </a:pPr>
                      <a:r>
                        <a:rPr lang="en-US" sz="650" b="0" u="none" strike="noStrike" cap="none" dirty="0">
                          <a:latin typeface="Quattrocento Sans"/>
                          <a:ea typeface="Quattrocento Sans"/>
                          <a:cs typeface="Quattrocento Sans"/>
                          <a:sym typeface="Quattrocento Sans"/>
                        </a:rPr>
                        <a:t>Very Low/Declined Significantly</a:t>
                      </a:r>
                      <a:endParaRPr sz="1400" u="none" strike="noStrike" cap="none" dirty="0"/>
                    </a:p>
                  </a:txBody>
                  <a:tcPr marL="91450" marR="91450" marT="45725" marB="45725">
                    <a:solidFill>
                      <a:srgbClr val="FF00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bl>
          </a:graphicData>
        </a:graphic>
      </p:graphicFrame>
      <p:sp>
        <p:nvSpPr>
          <p:cNvPr id="93" name="Google Shape;93;p1"/>
          <p:cNvSpPr/>
          <p:nvPr/>
        </p:nvSpPr>
        <p:spPr>
          <a:xfrm>
            <a:off x="6058916" y="1878194"/>
            <a:ext cx="3200400" cy="8771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1" u="none" strike="noStrike" cap="none" dirty="0">
                <a:solidFill>
                  <a:srgbClr val="244061"/>
                </a:solidFill>
                <a:latin typeface="Quattrocento Sans"/>
                <a:ea typeface="Quattrocento Sans"/>
                <a:cs typeface="Quattrocento Sans"/>
                <a:sym typeface="Quattrocento Sans"/>
              </a:rPr>
              <a:t>Vision: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1" u="none" strike="noStrike" cap="none" dirty="0">
                <a:solidFill>
                  <a:schemeClr val="dk1"/>
                </a:solidFill>
                <a:latin typeface="Quattrocento Sans"/>
                <a:ea typeface="Quattrocento Sans"/>
                <a:cs typeface="Quattrocento Sans"/>
                <a:sym typeface="Quattrocento Sans"/>
              </a:rPr>
              <a:t>Students will gain the knowledge and skills to be contributing citizens and the desire to develop as life-long learners.</a:t>
            </a:r>
            <a:endParaRPr sz="1050" b="0" i="1" u="none" strike="noStrike" cap="none" dirty="0">
              <a:solidFill>
                <a:schemeClr val="dk1"/>
              </a:solidFill>
              <a:latin typeface="Quattrocento Sans"/>
              <a:ea typeface="Quattrocento Sans"/>
              <a:cs typeface="Quattrocento Sans"/>
              <a:sym typeface="Quattrocento Sans"/>
            </a:endParaRPr>
          </a:p>
        </p:txBody>
      </p:sp>
      <p:sp>
        <p:nvSpPr>
          <p:cNvPr id="94" name="Google Shape;94;p1"/>
          <p:cNvSpPr txBox="1"/>
          <p:nvPr/>
        </p:nvSpPr>
        <p:spPr>
          <a:xfrm>
            <a:off x="6131716" y="2817001"/>
            <a:ext cx="2698396" cy="166195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1" u="none" strike="noStrike" cap="none" dirty="0">
                <a:solidFill>
                  <a:srgbClr val="244061"/>
                </a:solidFill>
                <a:latin typeface="Quattrocento Sans"/>
                <a:ea typeface="Quattrocento Sans"/>
                <a:cs typeface="Quattrocento Sans"/>
                <a:sym typeface="Quattrocento Sans"/>
              </a:rPr>
              <a:t>Values: </a:t>
            </a:r>
            <a:endParaRPr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200"/>
              <a:buFont typeface="Arial"/>
              <a:buChar char="•"/>
            </a:pPr>
            <a:r>
              <a:rPr lang="en-US" sz="1200" b="0" i="1" u="none" strike="noStrike" cap="none" dirty="0">
                <a:solidFill>
                  <a:schemeClr val="dk1"/>
                </a:solidFill>
                <a:latin typeface="Quattrocento Sans"/>
                <a:ea typeface="Quattrocento Sans"/>
                <a:cs typeface="Quattrocento Sans"/>
                <a:sym typeface="Quattrocento Sans"/>
              </a:rPr>
              <a:t>continual improvement; </a:t>
            </a:r>
            <a:endParaRPr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200"/>
              <a:buFont typeface="Arial"/>
              <a:buChar char="•"/>
            </a:pPr>
            <a:r>
              <a:rPr lang="en-US" sz="1200" b="0" i="1" u="none" strike="noStrike" cap="none" dirty="0">
                <a:solidFill>
                  <a:schemeClr val="dk1"/>
                </a:solidFill>
                <a:latin typeface="Quattrocento Sans"/>
                <a:ea typeface="Quattrocento Sans"/>
                <a:cs typeface="Quattrocento Sans"/>
                <a:sym typeface="Quattrocento Sans"/>
              </a:rPr>
              <a:t>Inclusion and respecting diversity; </a:t>
            </a:r>
            <a:endParaRPr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200"/>
              <a:buFont typeface="Arial"/>
              <a:buChar char="•"/>
            </a:pPr>
            <a:r>
              <a:rPr lang="en-US" sz="1200" b="0" i="1" u="none" strike="noStrike" cap="none" dirty="0">
                <a:solidFill>
                  <a:schemeClr val="dk1"/>
                </a:solidFill>
                <a:latin typeface="Quattrocento Sans"/>
                <a:ea typeface="Quattrocento Sans"/>
                <a:cs typeface="Quattrocento Sans"/>
                <a:sym typeface="Quattrocento Sans"/>
              </a:rPr>
              <a:t>fostering effective relationships; welcoming, caring, respectful, and safe learning environments; collaboration; </a:t>
            </a:r>
            <a:endParaRPr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200"/>
              <a:buFont typeface="Arial"/>
              <a:buChar char="•"/>
            </a:pPr>
            <a:r>
              <a:rPr lang="en-US" sz="1200" b="0" i="1" u="none" strike="noStrike" cap="none" dirty="0">
                <a:solidFill>
                  <a:schemeClr val="dk1"/>
                </a:solidFill>
                <a:latin typeface="Quattrocento Sans"/>
                <a:ea typeface="Quattrocento Sans"/>
                <a:cs typeface="Quattrocento Sans"/>
                <a:sym typeface="Quattrocento Sans"/>
              </a:rPr>
              <a:t>and accountability</a:t>
            </a:r>
            <a:endParaRPr sz="1100" b="0" i="1" u="none" strike="noStrike" cap="none" dirty="0">
              <a:solidFill>
                <a:schemeClr val="dk1"/>
              </a:solidFill>
              <a:latin typeface="Quattrocento Sans"/>
              <a:ea typeface="Quattrocento Sans"/>
              <a:cs typeface="Quattrocento Sans"/>
              <a:sym typeface="Quattrocento Sans"/>
            </a:endParaRPr>
          </a:p>
        </p:txBody>
      </p:sp>
      <p:sp>
        <p:nvSpPr>
          <p:cNvPr id="95" name="Google Shape;95;p1"/>
          <p:cNvSpPr txBox="1"/>
          <p:nvPr/>
        </p:nvSpPr>
        <p:spPr>
          <a:xfrm>
            <a:off x="6058916" y="4369376"/>
            <a:ext cx="2838506" cy="20620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1" u="none" strike="noStrike" cap="none" dirty="0">
                <a:solidFill>
                  <a:srgbClr val="244061"/>
                </a:solidFill>
                <a:latin typeface="Quattrocento Sans"/>
                <a:ea typeface="Quattrocento Sans"/>
                <a:cs typeface="Quattrocento Sans"/>
                <a:sym typeface="Quattrocento Sans"/>
              </a:rPr>
              <a:t>Strategic Priorities: </a:t>
            </a:r>
            <a:endParaRPr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100"/>
              <a:buFont typeface="Arial"/>
              <a:buChar char="•"/>
            </a:pPr>
            <a:r>
              <a:rPr lang="en-CA" sz="1100" b="0" i="1" u="none" strike="noStrike" cap="none" dirty="0">
                <a:solidFill>
                  <a:schemeClr val="dk1"/>
                </a:solidFill>
                <a:latin typeface="Quattrocento Sans"/>
                <a:ea typeface="Quattrocento Sans"/>
                <a:cs typeface="Quattrocento Sans"/>
                <a:sym typeface="Quattrocento Sans"/>
              </a:rPr>
              <a:t>Quality Teaching and Optimum Learning</a:t>
            </a:r>
            <a:endParaRPr lang="en-CA" sz="1400" b="0" i="0" u="none" strike="noStrike" cap="none" dirty="0">
              <a:solidFill>
                <a:srgbClr val="000000"/>
              </a:solidFill>
              <a:latin typeface="Arial"/>
              <a:ea typeface="Arial"/>
              <a:cs typeface="Arial"/>
              <a:sym typeface="Arial"/>
            </a:endParaRPr>
          </a:p>
          <a:p>
            <a:pPr marL="398463" marR="0" lvl="1" indent="-228600" algn="l" rtl="0">
              <a:lnSpc>
                <a:spcPct val="100000"/>
              </a:lnSpc>
              <a:spcBef>
                <a:spcPts val="0"/>
              </a:spcBef>
              <a:spcAft>
                <a:spcPts val="0"/>
              </a:spcAft>
              <a:buClr>
                <a:schemeClr val="dk1"/>
              </a:buClr>
              <a:buSzPts val="1100"/>
              <a:buFont typeface="Courier New"/>
              <a:buChar char="o"/>
            </a:pPr>
            <a:r>
              <a:rPr lang="en-CA" sz="1100" b="0" i="1" u="none" strike="noStrike" cap="none" dirty="0">
                <a:solidFill>
                  <a:schemeClr val="dk1"/>
                </a:solidFill>
                <a:latin typeface="Quattrocento Sans"/>
                <a:ea typeface="Quattrocento Sans"/>
                <a:cs typeface="Quattrocento Sans"/>
                <a:sym typeface="Quattrocento Sans"/>
              </a:rPr>
              <a:t>Students demonstrate citizenship, engage intellectually, and grow continuously as learners</a:t>
            </a:r>
            <a:endParaRPr lang="en-CA" sz="1400" b="0" i="0" u="none" strike="noStrike" cap="none" dirty="0">
              <a:solidFill>
                <a:srgbClr val="000000"/>
              </a:solidFill>
              <a:latin typeface="Arial"/>
              <a:ea typeface="Arial"/>
              <a:cs typeface="Arial"/>
              <a:sym typeface="Arial"/>
            </a:endParaRPr>
          </a:p>
          <a:p>
            <a:pPr marL="169863" marR="0" lvl="0" indent="-169863" algn="l" rtl="0">
              <a:lnSpc>
                <a:spcPct val="100000"/>
              </a:lnSpc>
              <a:spcBef>
                <a:spcPts val="0"/>
              </a:spcBef>
              <a:spcAft>
                <a:spcPts val="0"/>
              </a:spcAft>
              <a:buClr>
                <a:schemeClr val="dk1"/>
              </a:buClr>
              <a:buSzPts val="1100"/>
              <a:buFont typeface="Arial"/>
              <a:buChar char="•"/>
            </a:pPr>
            <a:r>
              <a:rPr lang="en-CA" sz="1100" b="0" i="1" u="none" strike="noStrike" cap="none" dirty="0">
                <a:solidFill>
                  <a:schemeClr val="dk1"/>
                </a:solidFill>
                <a:latin typeface="Quattrocento Sans"/>
                <a:ea typeface="Quattrocento Sans"/>
                <a:cs typeface="Quattrocento Sans"/>
                <a:sym typeface="Quattrocento Sans"/>
              </a:rPr>
              <a:t>Response with Intervention</a:t>
            </a:r>
            <a:endParaRPr lang="en-CA" sz="1400" b="0" i="0" u="none" strike="noStrike" cap="none" dirty="0">
              <a:solidFill>
                <a:srgbClr val="000000"/>
              </a:solidFill>
              <a:latin typeface="Arial"/>
              <a:ea typeface="Arial"/>
              <a:cs typeface="Arial"/>
              <a:sym typeface="Arial"/>
            </a:endParaRPr>
          </a:p>
          <a:p>
            <a:pPr marL="398463" marR="0" lvl="1" indent="-228600" algn="l" rtl="0">
              <a:lnSpc>
                <a:spcPct val="100000"/>
              </a:lnSpc>
              <a:spcBef>
                <a:spcPts val="0"/>
              </a:spcBef>
              <a:spcAft>
                <a:spcPts val="0"/>
              </a:spcAft>
              <a:buClr>
                <a:schemeClr val="dk1"/>
              </a:buClr>
              <a:buSzPts val="1100"/>
              <a:buFont typeface="Courier New"/>
              <a:buChar char="o"/>
            </a:pPr>
            <a:r>
              <a:rPr lang="en-CA" sz="1100" b="0" i="1" u="none" strike="noStrike" cap="none" dirty="0">
                <a:solidFill>
                  <a:schemeClr val="dk1"/>
                </a:solidFill>
                <a:latin typeface="Quattrocento Sans"/>
                <a:ea typeface="Quattrocento Sans"/>
                <a:cs typeface="Quattrocento Sans"/>
                <a:sym typeface="Quattrocento Sans"/>
              </a:rPr>
              <a:t>Mobilization of resources required to demonstrate shared, system-wide responsibility for all children</a:t>
            </a:r>
            <a:endParaRPr lang="en-CA"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100"/>
              <a:buFont typeface="Arial"/>
              <a:buChar char="•"/>
            </a:pPr>
            <a:r>
              <a:rPr lang="en-CA" sz="1100" b="0" i="1" u="none" strike="noStrike" cap="none" dirty="0">
                <a:solidFill>
                  <a:schemeClr val="dk1"/>
                </a:solidFill>
                <a:latin typeface="Quattrocento Sans"/>
                <a:ea typeface="Quattrocento Sans"/>
                <a:cs typeface="Quattrocento Sans"/>
                <a:sym typeface="Quattrocento Sans"/>
              </a:rPr>
              <a:t>Finding Wellness in the Work</a:t>
            </a:r>
            <a:endParaRPr lang="en-CA" sz="1400" b="0" i="0" u="none" strike="noStrike" cap="none" dirty="0">
              <a:solidFill>
                <a:srgbClr val="000000"/>
              </a:solidFill>
              <a:latin typeface="Arial"/>
              <a:ea typeface="Arial"/>
              <a:cs typeface="Arial"/>
              <a:sym typeface="Arial"/>
            </a:endParaRPr>
          </a:p>
        </p:txBody>
      </p:sp>
      <p:graphicFrame>
        <p:nvGraphicFramePr>
          <p:cNvPr id="96" name="Google Shape;96;p1"/>
          <p:cNvGraphicFramePr/>
          <p:nvPr>
            <p:extLst>
              <p:ext uri="{D42A27DB-BD31-4B8C-83A1-F6EECF244321}">
                <p14:modId xmlns:p14="http://schemas.microsoft.com/office/powerpoint/2010/main" val="711882611"/>
              </p:ext>
            </p:extLst>
          </p:nvPr>
        </p:nvGraphicFramePr>
        <p:xfrm>
          <a:off x="2896872" y="2139487"/>
          <a:ext cx="3056775" cy="3749210"/>
        </p:xfrm>
        <a:graphic>
          <a:graphicData uri="http://schemas.openxmlformats.org/drawingml/2006/table">
            <a:tbl>
              <a:tblPr>
                <a:noFill/>
                <a:tableStyleId>{7D1673F1-355D-4069-81D2-702391919C72}</a:tableStyleId>
              </a:tblPr>
              <a:tblGrid>
                <a:gridCol w="2537425">
                  <a:extLst>
                    <a:ext uri="{9D8B030D-6E8A-4147-A177-3AD203B41FA5}">
                      <a16:colId xmlns:a16="http://schemas.microsoft.com/office/drawing/2014/main" val="20000"/>
                    </a:ext>
                  </a:extLst>
                </a:gridCol>
                <a:gridCol w="519350">
                  <a:extLst>
                    <a:ext uri="{9D8B030D-6E8A-4147-A177-3AD203B41FA5}">
                      <a16:colId xmlns:a16="http://schemas.microsoft.com/office/drawing/2014/main" val="20001"/>
                    </a:ext>
                  </a:extLst>
                </a:gridCol>
              </a:tblGrid>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Division Measures</a:t>
                      </a:r>
                      <a:endParaRPr sz="600" b="0" i="0" u="none" strike="noStrike" cap="none" dirty="0">
                        <a:solidFill>
                          <a:schemeClr val="dk1"/>
                        </a:solidFill>
                        <a:latin typeface="Calibri"/>
                        <a:cs typeface="Calibri"/>
                        <a:sym typeface="Arial"/>
                      </a:endParaRPr>
                    </a:p>
                  </a:txBody>
                  <a:tcPr marL="91450" marR="91450" marT="45725" marB="45725" anchor="ctr">
                    <a:solidFill>
                      <a:schemeClr val="accent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Percent</a:t>
                      </a:r>
                      <a:endParaRPr sz="600" b="0" i="0" u="none" strike="noStrike" cap="none" dirty="0">
                        <a:solidFill>
                          <a:schemeClr val="dk1"/>
                        </a:solidFill>
                        <a:latin typeface="Calibri"/>
                        <a:cs typeface="Calibri"/>
                        <a:sym typeface="Arial"/>
                      </a:endParaRPr>
                    </a:p>
                  </a:txBody>
                  <a:tcPr marL="91450" marR="91450" marT="45725" marB="45725" anchor="ctr">
                    <a:solidFill>
                      <a:schemeClr val="accent1"/>
                    </a:solidFill>
                  </a:tcPr>
                </a:tc>
                <a:extLst>
                  <a:ext uri="{0D108BD9-81ED-4DB2-BD59-A6C34878D82A}">
                    <a16:rowId xmlns:a16="http://schemas.microsoft.com/office/drawing/2014/main" val="10000"/>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Literacy</a:t>
                      </a:r>
                      <a:endParaRPr sz="600" b="0" i="0" u="none" strike="noStrike" cap="none">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01"/>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Percent of students reading at or above grade level (</a:t>
                      </a:r>
                      <a:r>
                        <a:rPr lang="en-US" sz="600" b="0" i="0" u="none" strike="noStrike" cap="none">
                          <a:solidFill>
                            <a:schemeClr val="dk1"/>
                          </a:solidFill>
                          <a:latin typeface="Calibri"/>
                          <a:ea typeface="Quattrocento Sans"/>
                          <a:cs typeface="Calibri"/>
                          <a:sym typeface="Quattrocento Sans"/>
                        </a:rPr>
                        <a:t>including Grade 1)                     60</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tc hMerge="1">
                  <a:txBody>
                    <a:bodyPr/>
                    <a:lstStyle/>
                    <a:p>
                      <a:endParaRPr lang="en-US"/>
                    </a:p>
                  </a:txBody>
                  <a:tcPr/>
                </a:tc>
                <a:extLst>
                  <a:ext uri="{0D108BD9-81ED-4DB2-BD59-A6C34878D82A}">
                    <a16:rowId xmlns:a16="http://schemas.microsoft.com/office/drawing/2014/main" val="10002"/>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Education Quality</a:t>
                      </a:r>
                      <a:endParaRPr sz="600" b="0" i="0" u="none" strike="noStrike" cap="none" dirty="0">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03"/>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Parent satisfaction that their children have grown in their ability to do math</a:t>
                      </a:r>
                      <a:endParaRPr sz="600" b="0" i="0" u="none" strike="noStrike" cap="none">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CA" sz="600" b="0" i="0" u="none" strike="noStrike" cap="none" dirty="0">
                          <a:solidFill>
                            <a:schemeClr val="dk1"/>
                          </a:solidFill>
                          <a:latin typeface="Calibri"/>
                          <a:ea typeface="Quattrocento Sans"/>
                          <a:cs typeface="Calibri"/>
                          <a:sym typeface="Quattrocento Sans"/>
                        </a:rPr>
                        <a:t>100</a:t>
                      </a:r>
                      <a:endParaRPr sz="600" b="0" i="0" u="none" strike="noStrike" cap="none" dirty="0">
                        <a:solidFill>
                          <a:schemeClr val="dk1"/>
                        </a:solidFill>
                        <a:latin typeface="Calibri"/>
                        <a:ea typeface="Quattrocento Sans"/>
                        <a:cs typeface="Calibri"/>
                        <a:sym typeface="Quattrocento Sans"/>
                      </a:endParaRPr>
                    </a:p>
                  </a:txBody>
                  <a:tcPr marL="91450" marR="91450" marT="45725" marB="45725" anchor="ctr">
                    <a:solidFill>
                      <a:srgbClr val="DAE5F1"/>
                    </a:solidFill>
                  </a:tcPr>
                </a:tc>
                <a:extLst>
                  <a:ext uri="{0D108BD9-81ED-4DB2-BD59-A6C34878D82A}">
                    <a16:rowId xmlns:a16="http://schemas.microsoft.com/office/drawing/2014/main" val="10004"/>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Quality Teaching and Leadership</a:t>
                      </a:r>
                      <a:endParaRPr sz="600" b="0" i="0" u="none" strike="noStrike" cap="none" dirty="0">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05"/>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Percent of staff who feel that their school staff works together to achieve goals, solve problems, and overcome challenges</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CA" sz="600" b="0" i="0" u="none" strike="noStrike" cap="none" dirty="0">
                          <a:solidFill>
                            <a:schemeClr val="dk1"/>
                          </a:solidFill>
                          <a:latin typeface="Calibri"/>
                          <a:cs typeface="Calibri"/>
                          <a:sym typeface="Arial"/>
                        </a:rPr>
                        <a:t>100</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extLst>
                  <a:ext uri="{0D108BD9-81ED-4DB2-BD59-A6C34878D82A}">
                    <a16:rowId xmlns:a16="http://schemas.microsoft.com/office/drawing/2014/main" val="10006"/>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Students belief that school is interesting</a:t>
                      </a:r>
                      <a:endParaRPr sz="600" b="0" i="0" u="none" strike="noStrike" cap="none">
                        <a:solidFill>
                          <a:schemeClr val="dk1"/>
                        </a:solidFill>
                        <a:latin typeface="Calibri"/>
                        <a:cs typeface="Calibri"/>
                        <a:sym typeface="Arial"/>
                      </a:endParaRPr>
                    </a:p>
                  </a:txBody>
                  <a:tcPr marL="91450" marR="91450" marT="45725" marB="45725" anchor="ctr">
                    <a:solidFill>
                      <a:srgbClr val="B7CCE4"/>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cs typeface="Calibri"/>
                          <a:sym typeface="Quattrocento Sans"/>
                        </a:rPr>
                        <a:t>100</a:t>
                      </a:r>
                      <a:endParaRPr sz="600" b="0" i="0" u="none" strike="noStrike" cap="none" dirty="0">
                        <a:solidFill>
                          <a:schemeClr val="dk1"/>
                        </a:solidFill>
                        <a:latin typeface="Calibri"/>
                        <a:cs typeface="Calibri"/>
                        <a:sym typeface="Arial"/>
                      </a:endParaRPr>
                    </a:p>
                  </a:txBody>
                  <a:tcPr marL="91450" marR="91450" marT="45725" marB="45725" anchor="ctr">
                    <a:solidFill>
                      <a:srgbClr val="B7CCE4"/>
                    </a:solidFill>
                  </a:tcPr>
                </a:tc>
                <a:extLst>
                  <a:ext uri="{0D108BD9-81ED-4DB2-BD59-A6C34878D82A}">
                    <a16:rowId xmlns:a16="http://schemas.microsoft.com/office/drawing/2014/main" val="10007"/>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Student Inclusion</a:t>
                      </a:r>
                      <a:endParaRPr sz="600" b="0" i="0" u="none" strike="noStrike" cap="none" dirty="0">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08"/>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Percent of students who feel their school is a place where differences are respected</a:t>
                      </a:r>
                      <a:endParaRPr sz="600" b="0" i="0" u="none" strike="noStrike" cap="none">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cs typeface="Calibri"/>
                          <a:sym typeface="Quattrocento Sans"/>
                        </a:rPr>
                        <a:t>100</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extLst>
                  <a:ext uri="{0D108BD9-81ED-4DB2-BD59-A6C34878D82A}">
                    <a16:rowId xmlns:a16="http://schemas.microsoft.com/office/drawing/2014/main" val="10009"/>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Percent of students who feel their school provides opportunities for students to provide input into ways to improve the school</a:t>
                      </a:r>
                      <a:endParaRPr sz="600" b="0" i="0" u="none" strike="noStrike" cap="none">
                        <a:solidFill>
                          <a:schemeClr val="dk1"/>
                        </a:solidFill>
                        <a:latin typeface="Calibri"/>
                        <a:cs typeface="Calibri"/>
                        <a:sym typeface="Arial"/>
                      </a:endParaRPr>
                    </a:p>
                  </a:txBody>
                  <a:tcPr marL="91450" marR="91450" marT="45725" marB="45725" anchor="ctr">
                    <a:solidFill>
                      <a:srgbClr val="B7CCE4"/>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cs typeface="Calibri"/>
                          <a:sym typeface="Quattrocento Sans"/>
                        </a:rPr>
                        <a:t>100</a:t>
                      </a:r>
                      <a:endParaRPr sz="600" b="0" i="0" u="none" strike="noStrike" cap="none" dirty="0">
                        <a:solidFill>
                          <a:schemeClr val="dk1"/>
                        </a:solidFill>
                        <a:latin typeface="Calibri"/>
                        <a:cs typeface="Calibri"/>
                        <a:sym typeface="Arial"/>
                      </a:endParaRPr>
                    </a:p>
                  </a:txBody>
                  <a:tcPr marL="91450" marR="91450" marT="45725" marB="45725" anchor="ctr">
                    <a:solidFill>
                      <a:srgbClr val="B7CCE4"/>
                    </a:solidFill>
                  </a:tcPr>
                </a:tc>
                <a:extLst>
                  <a:ext uri="{0D108BD9-81ED-4DB2-BD59-A6C34878D82A}">
                    <a16:rowId xmlns:a16="http://schemas.microsoft.com/office/drawing/2014/main" val="10010"/>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Access to Supports and Services</a:t>
                      </a:r>
                      <a:endParaRPr sz="600" b="0" i="0" u="none" strike="noStrike" cap="none">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11"/>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Parent/student agreement that students receive the help and support they require</a:t>
                      </a:r>
                      <a:endParaRPr sz="600" b="0" i="0" u="none" strike="noStrike" cap="none">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96/94</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extLst>
                  <a:ext uri="{0D108BD9-81ED-4DB2-BD59-A6C34878D82A}">
                    <a16:rowId xmlns:a16="http://schemas.microsoft.com/office/drawing/2014/main" val="10012"/>
                  </a:ext>
                </a:extLst>
              </a:tr>
              <a:tr h="0">
                <a:tc gridSpan="2">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Parent Involvement</a:t>
                      </a:r>
                      <a:endParaRPr sz="600" b="0" i="0" u="none" strike="noStrike" cap="none" dirty="0">
                        <a:solidFill>
                          <a:schemeClr val="dk1"/>
                        </a:solidFill>
                        <a:latin typeface="Calibri"/>
                        <a:cs typeface="Calibri"/>
                        <a:sym typeface="Arial"/>
                      </a:endParaRPr>
                    </a:p>
                  </a:txBody>
                  <a:tcPr marL="91450" marR="91450" marT="45725" marB="45725" anchor="ctr">
                    <a:solidFill>
                      <a:srgbClr val="93B3D7"/>
                    </a:solidFill>
                  </a:tcPr>
                </a:tc>
                <a:tc hMerge="1">
                  <a:txBody>
                    <a:bodyPr/>
                    <a:lstStyle/>
                    <a:p>
                      <a:endParaRPr lang="en-US"/>
                    </a:p>
                  </a:txBody>
                  <a:tcPr/>
                </a:tc>
                <a:extLst>
                  <a:ext uri="{0D108BD9-81ED-4DB2-BD59-A6C34878D82A}">
                    <a16:rowId xmlns:a16="http://schemas.microsoft.com/office/drawing/2014/main" val="10013"/>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Percent of parents who feel the school keeps them informed about their child's progress and achievement</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cs typeface="Calibri"/>
                          <a:sym typeface="Quattrocento Sans"/>
                        </a:rPr>
                        <a:t>90</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extLst>
                  <a:ext uri="{0D108BD9-81ED-4DB2-BD59-A6C34878D82A}">
                    <a16:rowId xmlns:a16="http://schemas.microsoft.com/office/drawing/2014/main" val="10014"/>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Parent/student satisfaction that they/their children know what must be able to do in order to be successful</a:t>
                      </a:r>
                      <a:endParaRPr sz="600" b="0" i="0" u="none" strike="noStrike" cap="none">
                        <a:solidFill>
                          <a:schemeClr val="dk1"/>
                        </a:solidFill>
                        <a:latin typeface="Calibri"/>
                        <a:cs typeface="Calibri"/>
                        <a:sym typeface="Arial"/>
                      </a:endParaRPr>
                    </a:p>
                  </a:txBody>
                  <a:tcPr marL="91450" marR="91450" marT="45725" marB="45725" anchor="ctr">
                    <a:solidFill>
                      <a:srgbClr val="B7CCE4"/>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ea typeface="Quattrocento Sans"/>
                          <a:cs typeface="Calibri"/>
                          <a:sym typeface="Quattrocento Sans"/>
                        </a:rPr>
                        <a:t>95/100</a:t>
                      </a:r>
                      <a:endParaRPr sz="600" b="0" i="0" u="none" strike="noStrike" cap="none" dirty="0">
                        <a:solidFill>
                          <a:schemeClr val="dk1"/>
                        </a:solidFill>
                        <a:latin typeface="Calibri"/>
                        <a:cs typeface="Calibri"/>
                        <a:sym typeface="Arial"/>
                      </a:endParaRPr>
                    </a:p>
                  </a:txBody>
                  <a:tcPr marL="91450" marR="91450" marT="45725" marB="45725" anchor="ctr">
                    <a:solidFill>
                      <a:srgbClr val="B7CCE4"/>
                    </a:solidFill>
                  </a:tcPr>
                </a:tc>
                <a:extLst>
                  <a:ext uri="{0D108BD9-81ED-4DB2-BD59-A6C34878D82A}">
                    <a16:rowId xmlns:a16="http://schemas.microsoft.com/office/drawing/2014/main" val="10015"/>
                  </a:ext>
                </a:extLst>
              </a:tr>
              <a:tr h="0">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a:solidFill>
                            <a:schemeClr val="dk1"/>
                          </a:solidFill>
                          <a:latin typeface="Calibri"/>
                          <a:ea typeface="Quattrocento Sans"/>
                          <a:cs typeface="Calibri"/>
                          <a:sym typeface="Quattrocento Sans"/>
                        </a:rPr>
                        <a:t>Percent of parents who are satisfied with the communication they receive from their child’s school</a:t>
                      </a:r>
                      <a:endParaRPr sz="600" b="0" i="0" u="none" strike="noStrike" cap="none">
                        <a:solidFill>
                          <a:schemeClr val="dk1"/>
                        </a:solidFill>
                        <a:latin typeface="Calibri"/>
                        <a:cs typeface="Calibri"/>
                        <a:sym typeface="Arial"/>
                      </a:endParaRPr>
                    </a:p>
                  </a:txBody>
                  <a:tcPr marL="91450" marR="91450" marT="45725" marB="45725" anchor="ctr">
                    <a:solidFill>
                      <a:srgbClr val="DAE5F1"/>
                    </a:solidFill>
                  </a:tcPr>
                </a:tc>
                <a:tc>
                  <a:txBody>
                    <a:bodyPr/>
                    <a:lstStyle/>
                    <a:p>
                      <a:pPr marL="0" marR="0" lvl="0" indent="0" algn="l" rtl="0">
                        <a:lnSpc>
                          <a:spcPct val="100000"/>
                        </a:lnSpc>
                        <a:spcBef>
                          <a:spcPts val="0"/>
                        </a:spcBef>
                        <a:spcAft>
                          <a:spcPts val="0"/>
                        </a:spcAft>
                        <a:buClr>
                          <a:srgbClr val="000000"/>
                        </a:buClr>
                        <a:buSzPts val="600"/>
                        <a:buFont typeface="Arial"/>
                        <a:buNone/>
                      </a:pPr>
                      <a:r>
                        <a:rPr lang="en-US" sz="600" b="0" i="0" u="none" strike="noStrike" cap="none" dirty="0">
                          <a:solidFill>
                            <a:schemeClr val="dk1"/>
                          </a:solidFill>
                          <a:latin typeface="Calibri"/>
                          <a:cs typeface="Calibri"/>
                          <a:sym typeface="Quattrocento Sans"/>
                        </a:rPr>
                        <a:t>95</a:t>
                      </a:r>
                      <a:endParaRPr sz="600" b="0" i="0" u="none" strike="noStrike" cap="none" dirty="0">
                        <a:solidFill>
                          <a:schemeClr val="dk1"/>
                        </a:solidFill>
                        <a:latin typeface="Calibri"/>
                        <a:cs typeface="Calibri"/>
                        <a:sym typeface="Arial"/>
                      </a:endParaRPr>
                    </a:p>
                  </a:txBody>
                  <a:tcPr marL="91450" marR="91450" marT="45725" marB="45725" anchor="ctr">
                    <a:solidFill>
                      <a:srgbClr val="DAE5F1"/>
                    </a:solidFill>
                  </a:tcPr>
                </a:tc>
                <a:extLst>
                  <a:ext uri="{0D108BD9-81ED-4DB2-BD59-A6C34878D82A}">
                    <a16:rowId xmlns:a16="http://schemas.microsoft.com/office/drawing/2014/main" val="10016"/>
                  </a:ext>
                </a:extLst>
              </a:tr>
            </a:tbl>
          </a:graphicData>
        </a:graphic>
      </p:graphicFrame>
      <p:pic>
        <p:nvPicPr>
          <p:cNvPr id="1026" name="Picture 2">
            <a:extLst>
              <a:ext uri="{FF2B5EF4-FFF2-40B4-BE49-F238E27FC236}">
                <a16:creationId xmlns:a16="http://schemas.microsoft.com/office/drawing/2014/main" id="{9D85B6D3-C5B1-8F1A-4081-DAF5500F14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769" y="30468"/>
            <a:ext cx="756274" cy="10244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
          <p:cNvSpPr/>
          <p:nvPr/>
        </p:nvSpPr>
        <p:spPr>
          <a:xfrm>
            <a:off x="0" y="0"/>
            <a:ext cx="1066800" cy="6858000"/>
          </a:xfrm>
          <a:prstGeom prst="rect">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2" name="Google Shape;102;p2"/>
          <p:cNvSpPr/>
          <p:nvPr/>
        </p:nvSpPr>
        <p:spPr>
          <a:xfrm rot="5400000">
            <a:off x="-2627315" y="3389311"/>
            <a:ext cx="6858002" cy="79377"/>
          </a:xfrm>
          <a:prstGeom prst="rect">
            <a:avLst/>
          </a:prstGeom>
          <a:solidFill>
            <a:srgbClr val="FFFF00"/>
          </a:solidFill>
          <a:ln w="25400" cap="flat" cmpd="sng">
            <a:solidFill>
              <a:srgbClr val="FFFF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3" name="Google Shape;103;p2"/>
          <p:cNvSpPr txBox="1"/>
          <p:nvPr/>
        </p:nvSpPr>
        <p:spPr>
          <a:xfrm>
            <a:off x="4828262" y="197345"/>
            <a:ext cx="3886202" cy="113877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1" u="none" strike="noStrike" cap="none">
                <a:solidFill>
                  <a:srgbClr val="244061"/>
                </a:solidFill>
                <a:latin typeface="Quattrocento Sans"/>
                <a:ea typeface="Quattrocento Sans"/>
                <a:cs typeface="Quattrocento Sans"/>
                <a:sym typeface="Quattrocento Sans"/>
              </a:rPr>
              <a:t>ENGAGING</a:t>
            </a:r>
            <a:r>
              <a:rPr lang="en-US" sz="2000" b="0" i="1" u="none" strike="noStrike" cap="none">
                <a:solidFill>
                  <a:srgbClr val="A5A5A5"/>
                </a:solidFill>
                <a:latin typeface="Quattrocento Sans"/>
                <a:ea typeface="Quattrocento Sans"/>
                <a:cs typeface="Quattrocento Sans"/>
                <a:sym typeface="Quattrocento Sans"/>
              </a:rPr>
              <a:t> OUR COMMUNITY</a:t>
            </a:r>
            <a:endParaRPr sz="1400" b="0" i="0" u="none" strike="noStrike" cap="none">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1" u="none" strike="noStrike" cap="none">
                <a:solidFill>
                  <a:schemeClr val="dk1"/>
                </a:solidFill>
                <a:latin typeface="Quattrocento Sans"/>
                <a:ea typeface="Quattrocento Sans"/>
                <a:cs typeface="Quattrocento Sans"/>
                <a:sym typeface="Quattrocento Sans"/>
              </a:rPr>
              <a:t>Student success is a collective endeavor.</a:t>
            </a:r>
            <a:endParaRPr sz="1400" b="0" i="0" u="none" strike="noStrike" cap="none">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1" u="none" strike="noStrike" cap="none">
                <a:solidFill>
                  <a:schemeClr val="dk1"/>
                </a:solidFill>
                <a:latin typeface="Quattrocento Sans"/>
                <a:ea typeface="Quattrocento Sans"/>
                <a:cs typeface="Quattrocento Sans"/>
                <a:sym typeface="Quattrocento Sans"/>
              </a:rPr>
              <a:t>We encourage staff, students, and parents to provide feedback and response to surveys as we strive to make data-informed decisions.</a:t>
            </a:r>
            <a:endParaRPr sz="1400" b="0" i="0" u="none" strike="noStrike" cap="none">
              <a:solidFill>
                <a:srgbClr val="000000"/>
              </a:solidFill>
              <a:latin typeface="Arial"/>
              <a:ea typeface="Arial"/>
              <a:cs typeface="Arial"/>
              <a:sym typeface="Arial"/>
            </a:endParaRPr>
          </a:p>
        </p:txBody>
      </p:sp>
      <p:sp>
        <p:nvSpPr>
          <p:cNvPr id="104" name="Google Shape;104;p2"/>
          <p:cNvSpPr txBox="1"/>
          <p:nvPr/>
        </p:nvSpPr>
        <p:spPr>
          <a:xfrm>
            <a:off x="4828262" y="1463096"/>
            <a:ext cx="3886202"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endParaRPr sz="2000" b="0" i="1" u="none" strike="noStrike" cap="none">
              <a:solidFill>
                <a:srgbClr val="A5A5A5"/>
              </a:solidFill>
              <a:latin typeface="Arial"/>
              <a:ea typeface="Arial"/>
              <a:cs typeface="Arial"/>
              <a:sym typeface="Arial"/>
            </a:endParaRPr>
          </a:p>
        </p:txBody>
      </p:sp>
      <p:sp>
        <p:nvSpPr>
          <p:cNvPr id="105" name="Google Shape;105;p2"/>
          <p:cNvSpPr/>
          <p:nvPr/>
        </p:nvSpPr>
        <p:spPr>
          <a:xfrm>
            <a:off x="1382625" y="5631908"/>
            <a:ext cx="7620002"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dirty="0">
                <a:solidFill>
                  <a:schemeClr val="dk1"/>
                </a:solidFill>
                <a:latin typeface="Quattrocento Sans"/>
                <a:ea typeface="Quattrocento Sans"/>
                <a:cs typeface="Quattrocento Sans"/>
                <a:sym typeface="Quattrocento Sans"/>
              </a:rPr>
              <a:t>More detailed information can be obtained by visiting </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dirty="0">
                <a:solidFill>
                  <a:schemeClr val="dk1"/>
                </a:solidFill>
                <a:latin typeface="Quattrocento Sans"/>
                <a:ea typeface="Quattrocento Sans"/>
                <a:cs typeface="Quattrocento Sans"/>
                <a:sym typeface="Quattrocento Sans"/>
              </a:rPr>
              <a:t>Division (and school) Assurance Dashboard </a:t>
            </a:r>
            <a:r>
              <a:rPr lang="en-CA" sz="1200" b="0" i="0" u="sng" strike="noStrike" dirty="0">
                <a:solidFill>
                  <a:srgbClr val="0000FF"/>
                </a:solidFill>
                <a:effectLst/>
                <a:latin typeface="Quattrocento Sans" panose="020B0502050000020003" pitchFamily="34" charset="0"/>
                <a:hlinkClick r:id="rId3"/>
              </a:rPr>
              <a:t>https://datastudio.google.com/u/0/reporting/53b0257a-1b80-4bd8-b807-1e3929ebb832/page/8bo8</a:t>
            </a:r>
            <a:r>
              <a:rPr lang="en-CA" sz="1200" b="0" i="0" u="none" strike="noStrike" dirty="0">
                <a:solidFill>
                  <a:srgbClr val="000000"/>
                </a:solidFill>
                <a:effectLst/>
                <a:latin typeface="Quattrocento Sans" panose="020B0502050000020003" pitchFamily="34" charset="0"/>
              </a:rPr>
              <a:t> </a:t>
            </a:r>
            <a:endParaRPr sz="12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dirty="0">
                <a:solidFill>
                  <a:schemeClr val="dk1"/>
                </a:solidFill>
                <a:latin typeface="Quattrocento Sans"/>
                <a:ea typeface="Quattrocento Sans"/>
                <a:cs typeface="Quattrocento Sans"/>
                <a:sym typeface="Quattrocento Sans"/>
              </a:rPr>
              <a:t>Three Year Education Plan </a:t>
            </a:r>
            <a:r>
              <a:rPr lang="en-US" sz="1200" b="0" i="0" u="none" strike="noStrike" cap="none" dirty="0">
                <a:solidFill>
                  <a:schemeClr val="dk1"/>
                </a:solidFill>
                <a:latin typeface="Quattrocento Sans"/>
                <a:ea typeface="Quattrocento Sans"/>
                <a:cs typeface="Quattrocento Sans"/>
                <a:sym typeface="Quattrocento Sans"/>
                <a:hlinkClick r:id="rId4"/>
              </a:rPr>
              <a:t>https://westlake.horizon.ab.ca/download/416878</a:t>
            </a:r>
            <a:r>
              <a:rPr lang="en-US" sz="1200" b="0" i="0" u="none" strike="noStrike" cap="none" dirty="0">
                <a:solidFill>
                  <a:schemeClr val="dk1"/>
                </a:solidFill>
                <a:latin typeface="Quattrocento Sans"/>
                <a:ea typeface="Quattrocento Sans"/>
                <a:cs typeface="Quattrocento Sans"/>
                <a:sym typeface="Quattrocento Sans"/>
              </a:rPr>
              <a:t>  </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dirty="0">
                <a:solidFill>
                  <a:schemeClr val="dk1"/>
                </a:solidFill>
                <a:latin typeface="Quattrocento Sans"/>
                <a:ea typeface="Quattrocento Sans"/>
                <a:cs typeface="Quattrocento Sans"/>
                <a:sym typeface="Quattrocento Sans"/>
              </a:rPr>
              <a:t>Audited Financial Statement </a:t>
            </a:r>
            <a:r>
              <a:rPr lang="en-US" sz="1200" b="0" i="0" u="sng" strike="noStrike" cap="none" dirty="0">
                <a:solidFill>
                  <a:schemeClr val="dk1"/>
                </a:solidFill>
                <a:latin typeface="Quattrocento Sans"/>
                <a:ea typeface="Quattrocento Sans"/>
                <a:cs typeface="Quattrocento Sans"/>
                <a:sym typeface="Quattrocento Sans"/>
                <a:hlinkClick r:id="rId5">
                  <a:extLst>
                    <a:ext uri="{A12FA001-AC4F-418D-AE19-62706E023703}">
                      <ahyp:hlinkClr xmlns:ahyp="http://schemas.microsoft.com/office/drawing/2018/hyperlinkcolor" val="tx"/>
                    </a:ext>
                  </a:extLst>
                </a:hlinkClick>
              </a:rPr>
              <a:t>https://www.horizon.ab.ca/download/223242</a:t>
            </a:r>
            <a:r>
              <a:rPr lang="en-US" sz="1200" b="0" i="0" u="none" strike="noStrike" cap="none" dirty="0">
                <a:solidFill>
                  <a:schemeClr val="dk1"/>
                </a:solidFill>
                <a:latin typeface="Quattrocento Sans"/>
                <a:ea typeface="Quattrocento Sans"/>
                <a:cs typeface="Quattrocento Sans"/>
                <a:sym typeface="Quattrocento Sans"/>
              </a:rPr>
              <a:t>, or </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chemeClr val="dk1"/>
              </a:buClr>
              <a:buSzPts val="1200"/>
              <a:buFont typeface="Arial"/>
              <a:buChar char="•"/>
            </a:pPr>
            <a:r>
              <a:rPr lang="en-US" sz="1200" b="0" i="0" u="none" strike="noStrike" cap="none" dirty="0">
                <a:solidFill>
                  <a:schemeClr val="dk1"/>
                </a:solidFill>
                <a:latin typeface="Quattrocento Sans"/>
                <a:ea typeface="Quattrocento Sans"/>
                <a:cs typeface="Quattrocento Sans"/>
                <a:sym typeface="Quattrocento Sans"/>
              </a:rPr>
              <a:t>Budget </a:t>
            </a:r>
            <a:r>
              <a:rPr lang="en-US" sz="1200" b="0" i="0" u="sng" strike="noStrike" cap="none" dirty="0">
                <a:solidFill>
                  <a:schemeClr val="dk1"/>
                </a:solidFill>
                <a:latin typeface="Quattrocento Sans"/>
                <a:ea typeface="Quattrocento Sans"/>
                <a:cs typeface="Quattrocento Sans"/>
                <a:sym typeface="Quattrocento Sans"/>
                <a:hlinkClick r:id="rId6">
                  <a:extLst>
                    <a:ext uri="{A12FA001-AC4F-418D-AE19-62706E023703}">
                      <ahyp:hlinkClr xmlns:ahyp="http://schemas.microsoft.com/office/drawing/2018/hyperlinkcolor" val="tx"/>
                    </a:ext>
                  </a:extLst>
                </a:hlinkClick>
              </a:rPr>
              <a:t>https://www.horizon.ab.ca/download/417771</a:t>
            </a:r>
            <a:r>
              <a:rPr lang="en-US" sz="1200" b="0" i="0" u="sng" strike="noStrike" cap="none" dirty="0">
                <a:solidFill>
                  <a:schemeClr val="dk1"/>
                </a:solidFill>
                <a:latin typeface="Quattrocento Sans"/>
                <a:ea typeface="Quattrocento Sans"/>
                <a:cs typeface="Quattrocento Sans"/>
                <a:sym typeface="Quattrocento Sans"/>
              </a:rPr>
              <a:t> </a:t>
            </a:r>
            <a:endParaRPr sz="1200" b="0" i="0" u="none" strike="noStrike" cap="none" dirty="0">
              <a:solidFill>
                <a:schemeClr val="dk1"/>
              </a:solidFill>
              <a:latin typeface="Quattrocento Sans"/>
              <a:ea typeface="Quattrocento Sans"/>
              <a:cs typeface="Quattrocento Sans"/>
              <a:sym typeface="Quattrocento Sans"/>
            </a:endParaRPr>
          </a:p>
        </p:txBody>
      </p:sp>
      <p:sp>
        <p:nvSpPr>
          <p:cNvPr id="106" name="Google Shape;106;p2"/>
          <p:cNvSpPr/>
          <p:nvPr/>
        </p:nvSpPr>
        <p:spPr>
          <a:xfrm>
            <a:off x="1066800" y="5405609"/>
            <a:ext cx="8058912" cy="152400"/>
          </a:xfrm>
          <a:prstGeom prst="rect">
            <a:avLst/>
          </a:prstGeom>
          <a:solidFill>
            <a:srgbClr val="A5A5A5"/>
          </a:solidFill>
          <a:ln w="9525" cap="flat" cmpd="sng">
            <a:solidFill>
              <a:srgbClr val="A5A5A5"/>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7" name="Google Shape;107;p2"/>
          <p:cNvSpPr txBox="1"/>
          <p:nvPr/>
        </p:nvSpPr>
        <p:spPr>
          <a:xfrm>
            <a:off x="1382625" y="5390282"/>
            <a:ext cx="3254417"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dirty="0">
                <a:solidFill>
                  <a:schemeClr val="dk1"/>
                </a:solidFill>
                <a:latin typeface="Quattrocento Sans"/>
                <a:ea typeface="Quattrocento Sans"/>
                <a:cs typeface="Quattrocento Sans"/>
                <a:sym typeface="Quattrocento Sans"/>
              </a:rPr>
              <a:t>5310-42 Avenue</a:t>
            </a:r>
            <a:r>
              <a:rPr lang="en-US" sz="1050" b="0" i="0" u="none" strike="noStrike" cap="none" dirty="0">
                <a:solidFill>
                  <a:schemeClr val="dk1"/>
                </a:solidFill>
                <a:latin typeface="Quattrocento Sans"/>
                <a:ea typeface="Quattrocento Sans"/>
                <a:cs typeface="Quattrocento Sans"/>
                <a:sym typeface="Quattrocento Sans"/>
              </a:rPr>
              <a:t> | Taber, AB T1G 1B</a:t>
            </a:r>
            <a:r>
              <a:rPr lang="en-US" sz="1050" dirty="0">
                <a:solidFill>
                  <a:schemeClr val="dk1"/>
                </a:solidFill>
                <a:latin typeface="Quattrocento Sans"/>
                <a:ea typeface="Quattrocento Sans"/>
                <a:cs typeface="Quattrocento Sans"/>
                <a:sym typeface="Quattrocento Sans"/>
              </a:rPr>
              <a:t>6</a:t>
            </a:r>
            <a:r>
              <a:rPr lang="en-US" sz="1050" b="0" i="0" u="none" strike="noStrike" cap="none" dirty="0">
                <a:solidFill>
                  <a:schemeClr val="dk1"/>
                </a:solidFill>
                <a:latin typeface="Quattrocento Sans"/>
                <a:ea typeface="Quattrocento Sans"/>
                <a:cs typeface="Quattrocento Sans"/>
                <a:sym typeface="Quattrocento Sans"/>
              </a:rPr>
              <a:t> | 403.223.2487</a:t>
            </a:r>
            <a:endParaRPr sz="1400" b="0" i="0" u="none" strike="noStrike" cap="none" dirty="0">
              <a:solidFill>
                <a:srgbClr val="000000"/>
              </a:solidFill>
              <a:latin typeface="Arial"/>
              <a:ea typeface="Arial"/>
              <a:cs typeface="Arial"/>
              <a:sym typeface="Arial"/>
            </a:endParaRPr>
          </a:p>
        </p:txBody>
      </p:sp>
      <p:sp>
        <p:nvSpPr>
          <p:cNvPr id="108" name="Google Shape;108;p2"/>
          <p:cNvSpPr txBox="1"/>
          <p:nvPr/>
        </p:nvSpPr>
        <p:spPr>
          <a:xfrm>
            <a:off x="1170262" y="197345"/>
            <a:ext cx="3810000" cy="369327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1" u="none" strike="noStrike" cap="none" dirty="0">
                <a:solidFill>
                  <a:srgbClr val="A5A5A5"/>
                </a:solidFill>
                <a:latin typeface="Quattrocento Sans"/>
                <a:ea typeface="Quattrocento Sans"/>
                <a:cs typeface="Quattrocento Sans"/>
                <a:sym typeface="Quattrocento Sans"/>
              </a:rPr>
              <a:t>OUR</a:t>
            </a:r>
            <a:r>
              <a:rPr lang="en-US" sz="2000" b="0" i="1" u="none" strike="noStrike" cap="none" dirty="0">
                <a:solidFill>
                  <a:srgbClr val="244061"/>
                </a:solidFill>
                <a:latin typeface="Quattrocento Sans"/>
                <a:ea typeface="Quattrocento Sans"/>
                <a:cs typeface="Quattrocento Sans"/>
                <a:sym typeface="Quattrocento Sans"/>
              </a:rPr>
              <a:t> ACCOMPLISHMENTS </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244061"/>
              </a:buClr>
              <a:buSzPts val="1100"/>
              <a:buFont typeface="Arial"/>
              <a:buChar char="•"/>
            </a:pPr>
            <a:r>
              <a:rPr lang="en-US" sz="1100" b="0" i="0" u="none" strike="noStrike" cap="none" dirty="0">
                <a:solidFill>
                  <a:srgbClr val="244061"/>
                </a:solidFill>
                <a:latin typeface="Quattrocento Sans"/>
                <a:ea typeface="Quattrocento Sans"/>
                <a:cs typeface="Quattrocento Sans"/>
                <a:sym typeface="Quattrocento Sans"/>
              </a:rPr>
              <a:t>Share/Highlight some key accomplishments. </a:t>
            </a:r>
            <a:endParaRPr sz="1400" b="0" i="0" u="none" strike="noStrike" cap="none" dirty="0">
              <a:solidFill>
                <a:srgbClr val="000000"/>
              </a:solidFill>
              <a:latin typeface="Arial"/>
              <a:ea typeface="Arial"/>
              <a:cs typeface="Arial"/>
              <a:sym typeface="Arial"/>
            </a:endParaRPr>
          </a:p>
          <a:p>
            <a:pPr marL="457200" marR="0" lvl="1" indent="-228600" algn="l" rtl="0">
              <a:lnSpc>
                <a:spcPct val="100000"/>
              </a:lnSpc>
              <a:spcBef>
                <a:spcPts val="0"/>
              </a:spcBef>
              <a:spcAft>
                <a:spcPts val="0"/>
              </a:spcAft>
              <a:buClr>
                <a:srgbClr val="244061"/>
              </a:buClr>
              <a:buSzPts val="1100"/>
              <a:buFont typeface="Courier New"/>
              <a:buChar char="o"/>
            </a:pPr>
            <a:endParaRPr lang="en-US" sz="1100" b="0" i="0" u="none" strike="noStrike" cap="none" dirty="0">
              <a:solidFill>
                <a:srgbClr val="244061"/>
              </a:solidFill>
              <a:latin typeface="Quattrocento Sans"/>
              <a:ea typeface="Quattrocento Sans"/>
              <a:cs typeface="Quattrocento Sans"/>
              <a:sym typeface="Quattrocento Sans"/>
            </a:endParaRPr>
          </a:p>
          <a:p>
            <a:pPr marL="457200" marR="0" lvl="1" indent="-228600" algn="l" rtl="0">
              <a:lnSpc>
                <a:spcPct val="100000"/>
              </a:lnSpc>
              <a:spcBef>
                <a:spcPts val="0"/>
              </a:spcBef>
              <a:spcAft>
                <a:spcPts val="0"/>
              </a:spcAft>
              <a:buClr>
                <a:srgbClr val="244061"/>
              </a:buClr>
              <a:buSzPts val="1100"/>
              <a:buFont typeface="Courier New"/>
              <a:buChar char="o"/>
            </a:pPr>
            <a:r>
              <a:rPr lang="en-US" sz="1200" dirty="0">
                <a:solidFill>
                  <a:srgbClr val="244061"/>
                </a:solidFill>
                <a:latin typeface="Quattrocento Sans"/>
                <a:ea typeface="Quattrocento Sans"/>
                <a:cs typeface="Quattrocento Sans"/>
                <a:sym typeface="Quattrocento Sans"/>
              </a:rPr>
              <a:t>High levels of satisfaction in all areas of Provincial Assurance Model Survey and Horizon Assurance model survey</a:t>
            </a:r>
          </a:p>
          <a:p>
            <a:pPr marL="457200" marR="0" lvl="1" indent="-228600" algn="l" rtl="0">
              <a:lnSpc>
                <a:spcPct val="100000"/>
              </a:lnSpc>
              <a:spcBef>
                <a:spcPts val="0"/>
              </a:spcBef>
              <a:spcAft>
                <a:spcPts val="0"/>
              </a:spcAft>
              <a:buClr>
                <a:srgbClr val="244061"/>
              </a:buClr>
              <a:buSzPts val="1100"/>
              <a:buFont typeface="Courier New"/>
              <a:buChar char="o"/>
            </a:pPr>
            <a:r>
              <a:rPr lang="en-US" sz="1200" i="0" u="none" strike="noStrike" cap="none" dirty="0">
                <a:solidFill>
                  <a:srgbClr val="244061"/>
                </a:solidFill>
                <a:latin typeface="Quattrocento Sans"/>
                <a:ea typeface="Quattrocento Sans"/>
                <a:cs typeface="Quattrocento Sans"/>
                <a:sym typeface="Quattrocento Sans"/>
              </a:rPr>
              <a:t>Increase in Student Learning Engagement from </a:t>
            </a:r>
            <a:r>
              <a:rPr lang="en-US" sz="1200" b="1" dirty="0">
                <a:solidFill>
                  <a:srgbClr val="244061"/>
                </a:solidFill>
                <a:latin typeface="Quattrocento Sans"/>
                <a:ea typeface="Quattrocento Sans"/>
                <a:cs typeface="Quattrocento Sans"/>
                <a:sym typeface="Quattrocento Sans"/>
              </a:rPr>
              <a:t>84.8% to 87.8%</a:t>
            </a:r>
            <a:r>
              <a:rPr lang="en-US" sz="1200" b="1" i="0" u="none" strike="noStrike" cap="none" dirty="0">
                <a:solidFill>
                  <a:srgbClr val="244061"/>
                </a:solidFill>
                <a:latin typeface="Quattrocento Sans"/>
                <a:ea typeface="Quattrocento Sans"/>
                <a:cs typeface="Quattrocento Sans"/>
                <a:sym typeface="Quattrocento Sans"/>
              </a:rPr>
              <a:t>. </a:t>
            </a:r>
            <a:r>
              <a:rPr lang="en-US" sz="1200" i="0" u="none" strike="noStrike" cap="none" dirty="0">
                <a:solidFill>
                  <a:srgbClr val="244061"/>
                </a:solidFill>
                <a:latin typeface="Quattrocento Sans"/>
                <a:ea typeface="Quattrocento Sans"/>
                <a:cs typeface="Quattrocento Sans"/>
                <a:sym typeface="Quattrocento Sans"/>
              </a:rPr>
              <a:t>This illustrates that all our strategies from the past </a:t>
            </a:r>
            <a:r>
              <a:rPr lang="en-US" sz="1200" dirty="0">
                <a:solidFill>
                  <a:srgbClr val="244061"/>
                </a:solidFill>
                <a:latin typeface="Quattrocento Sans"/>
                <a:ea typeface="Quattrocento Sans"/>
                <a:cs typeface="Quattrocento Sans"/>
                <a:sym typeface="Quattrocento Sans"/>
              </a:rPr>
              <a:t>three</a:t>
            </a:r>
            <a:r>
              <a:rPr lang="en-US" sz="1200" i="0" u="none" strike="noStrike" cap="none" dirty="0">
                <a:solidFill>
                  <a:srgbClr val="244061"/>
                </a:solidFill>
                <a:latin typeface="Quattrocento Sans"/>
                <a:ea typeface="Quattrocento Sans"/>
                <a:cs typeface="Quattrocento Sans"/>
                <a:sym typeface="Quattrocento Sans"/>
              </a:rPr>
              <a:t> years have worked.</a:t>
            </a:r>
          </a:p>
          <a:p>
            <a:pPr marL="457200" marR="0" lvl="1" indent="-228600" algn="l" rtl="0">
              <a:lnSpc>
                <a:spcPct val="100000"/>
              </a:lnSpc>
              <a:spcBef>
                <a:spcPts val="0"/>
              </a:spcBef>
              <a:spcAft>
                <a:spcPts val="0"/>
              </a:spcAft>
              <a:buClr>
                <a:srgbClr val="244061"/>
              </a:buClr>
              <a:buSzPts val="1100"/>
              <a:buFont typeface="Courier New"/>
              <a:buChar char="o"/>
            </a:pPr>
            <a:r>
              <a:rPr lang="en-US" sz="1200" i="0" u="none" strike="noStrike" cap="none" dirty="0">
                <a:solidFill>
                  <a:srgbClr val="244061"/>
                </a:solidFill>
                <a:latin typeface="Quattrocento Sans"/>
                <a:ea typeface="Quattrocento Sans"/>
                <a:cs typeface="Quattrocento Sans"/>
                <a:sym typeface="Quattrocento Sans"/>
              </a:rPr>
              <a:t>Level of sati</a:t>
            </a:r>
            <a:r>
              <a:rPr lang="en-US" sz="1200" dirty="0">
                <a:solidFill>
                  <a:srgbClr val="244061"/>
                </a:solidFill>
                <a:latin typeface="Quattrocento Sans"/>
                <a:ea typeface="Quattrocento Sans"/>
                <a:cs typeface="Quattrocento Sans"/>
                <a:sym typeface="Quattrocento Sans"/>
              </a:rPr>
              <a:t>sfaction for lifelong learning increased from </a:t>
            </a:r>
            <a:r>
              <a:rPr lang="en-US" sz="1200" b="1" dirty="0">
                <a:solidFill>
                  <a:srgbClr val="244061"/>
                </a:solidFill>
                <a:latin typeface="Quattrocento Sans"/>
                <a:ea typeface="Quattrocento Sans"/>
                <a:cs typeface="Quattrocento Sans"/>
                <a:sym typeface="Quattrocento Sans"/>
              </a:rPr>
              <a:t>85% to 100%</a:t>
            </a:r>
          </a:p>
          <a:p>
            <a:pPr marL="457200" marR="0" lvl="1" indent="-228600" algn="l" rtl="0">
              <a:lnSpc>
                <a:spcPct val="100000"/>
              </a:lnSpc>
              <a:spcBef>
                <a:spcPts val="0"/>
              </a:spcBef>
              <a:spcAft>
                <a:spcPts val="0"/>
              </a:spcAft>
              <a:buClr>
                <a:srgbClr val="244061"/>
              </a:buClr>
              <a:buSzPts val="1100"/>
              <a:buFont typeface="Courier New"/>
              <a:buChar char="o"/>
            </a:pPr>
            <a:r>
              <a:rPr lang="en-US" sz="1200" i="0" u="none" strike="noStrike" cap="none" dirty="0">
                <a:solidFill>
                  <a:srgbClr val="244061"/>
                </a:solidFill>
                <a:latin typeface="Quattrocento Sans"/>
                <a:ea typeface="Quattrocento Sans"/>
                <a:cs typeface="Quattrocento Sans"/>
                <a:sym typeface="Quattrocento Sans"/>
              </a:rPr>
              <a:t>Work preparation results improved from </a:t>
            </a:r>
            <a:r>
              <a:rPr lang="en-US" sz="1200" b="1" i="0" u="none" strike="noStrike" cap="none" dirty="0">
                <a:solidFill>
                  <a:srgbClr val="244061"/>
                </a:solidFill>
                <a:latin typeface="Quattrocento Sans"/>
                <a:ea typeface="Quattrocento Sans"/>
                <a:cs typeface="Quattrocento Sans"/>
                <a:sym typeface="Quattrocento Sans"/>
              </a:rPr>
              <a:t>85.7% to 100%</a:t>
            </a:r>
          </a:p>
          <a:p>
            <a:pPr marL="457200" marR="0" lvl="1" indent="-228600" algn="l" rtl="0">
              <a:lnSpc>
                <a:spcPct val="100000"/>
              </a:lnSpc>
              <a:spcBef>
                <a:spcPts val="0"/>
              </a:spcBef>
              <a:spcAft>
                <a:spcPts val="0"/>
              </a:spcAft>
              <a:buClr>
                <a:srgbClr val="244061"/>
              </a:buClr>
              <a:buSzPts val="1100"/>
              <a:buFont typeface="Courier New"/>
              <a:buChar char="o"/>
            </a:pPr>
            <a:r>
              <a:rPr lang="en-US" sz="1200" dirty="0">
                <a:solidFill>
                  <a:srgbClr val="244061"/>
                </a:solidFill>
                <a:latin typeface="Quattrocento Sans"/>
                <a:ea typeface="Quattrocento Sans"/>
                <a:cs typeface="Quattrocento Sans"/>
                <a:sym typeface="Quattrocento Sans"/>
              </a:rPr>
              <a:t>We increased the number of clubs that we offered, thereby improving program offerings.</a:t>
            </a:r>
          </a:p>
          <a:p>
            <a:pPr marL="457200" marR="0" lvl="1" indent="-228600" algn="l" rtl="0">
              <a:lnSpc>
                <a:spcPct val="100000"/>
              </a:lnSpc>
              <a:spcBef>
                <a:spcPts val="0"/>
              </a:spcBef>
              <a:spcAft>
                <a:spcPts val="0"/>
              </a:spcAft>
              <a:buClr>
                <a:srgbClr val="244061"/>
              </a:buClr>
              <a:buSzPts val="1100"/>
              <a:buFont typeface="Courier New"/>
              <a:buChar char="o"/>
            </a:pPr>
            <a:r>
              <a:rPr lang="en-US" sz="1200" b="1" i="0" u="none" strike="noStrike" cap="none" dirty="0">
                <a:solidFill>
                  <a:srgbClr val="244061"/>
                </a:solidFill>
                <a:latin typeface="Quattrocento Sans"/>
                <a:ea typeface="Quattrocento Sans"/>
                <a:cs typeface="Quattrocento Sans"/>
                <a:sym typeface="Quattrocento Sans"/>
              </a:rPr>
              <a:t>83% </a:t>
            </a:r>
            <a:r>
              <a:rPr lang="en-US" sz="1200" i="0" u="none" strike="noStrike" cap="none" dirty="0">
                <a:solidFill>
                  <a:srgbClr val="244061"/>
                </a:solidFill>
                <a:latin typeface="Quattrocento Sans"/>
                <a:ea typeface="Quattrocento Sans"/>
                <a:cs typeface="Quattrocento Sans"/>
                <a:sym typeface="Quattrocento Sans"/>
              </a:rPr>
              <a:t>staff reported workplace we</a:t>
            </a:r>
            <a:r>
              <a:rPr lang="en-US" sz="1200" dirty="0">
                <a:solidFill>
                  <a:srgbClr val="244061"/>
                </a:solidFill>
                <a:latin typeface="Quattrocento Sans"/>
                <a:ea typeface="Quattrocento Sans"/>
                <a:cs typeface="Quattrocento Sans"/>
                <a:sym typeface="Quattrocento Sans"/>
              </a:rPr>
              <a:t>llness as either good, very good or excellent</a:t>
            </a:r>
            <a:endParaRPr lang="en-US" sz="1200" i="0" u="none" strike="noStrike" cap="none" dirty="0">
              <a:solidFill>
                <a:srgbClr val="244061"/>
              </a:solidFill>
              <a:latin typeface="Quattrocento Sans"/>
              <a:ea typeface="Quattrocento Sans"/>
              <a:cs typeface="Quattrocento Sans"/>
              <a:sym typeface="Quattrocento Sans"/>
            </a:endParaRPr>
          </a:p>
          <a:p>
            <a:pPr marL="457200" marR="0" lvl="1" indent="-228600" algn="l" rtl="0">
              <a:lnSpc>
                <a:spcPct val="100000"/>
              </a:lnSpc>
              <a:spcBef>
                <a:spcPts val="0"/>
              </a:spcBef>
              <a:spcAft>
                <a:spcPts val="0"/>
              </a:spcAft>
              <a:buClr>
                <a:srgbClr val="244061"/>
              </a:buClr>
              <a:buSzPts val="1100"/>
              <a:buFont typeface="Courier New"/>
              <a:buChar char="o"/>
            </a:pPr>
            <a:endParaRPr lang="en-US" sz="1200" i="0" u="none" strike="noStrike" cap="none" dirty="0">
              <a:solidFill>
                <a:srgbClr val="244061"/>
              </a:solidFill>
              <a:latin typeface="Quattrocento Sans"/>
              <a:ea typeface="Quattrocento Sans"/>
              <a:cs typeface="Quattrocento Sans"/>
              <a:sym typeface="Quattrocento Sans"/>
            </a:endParaRPr>
          </a:p>
        </p:txBody>
      </p:sp>
      <p:sp>
        <p:nvSpPr>
          <p:cNvPr id="109" name="Google Shape;109;p2"/>
          <p:cNvSpPr txBox="1"/>
          <p:nvPr/>
        </p:nvSpPr>
        <p:spPr>
          <a:xfrm>
            <a:off x="4828262" y="1452391"/>
            <a:ext cx="3886200" cy="378561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1" u="none" strike="noStrike" cap="none" dirty="0">
                <a:solidFill>
                  <a:srgbClr val="244061"/>
                </a:solidFill>
                <a:latin typeface="Quattrocento Sans"/>
                <a:ea typeface="Quattrocento Sans"/>
                <a:cs typeface="Quattrocento Sans"/>
                <a:sym typeface="Quattrocento Sans"/>
              </a:rPr>
              <a:t>COMMENTARY </a:t>
            </a:r>
            <a:r>
              <a:rPr lang="en-US" sz="2000" b="0" i="1" u="none" strike="noStrike" cap="none" dirty="0">
                <a:solidFill>
                  <a:srgbClr val="A5A5A5"/>
                </a:solidFill>
                <a:latin typeface="Quattrocento Sans"/>
                <a:ea typeface="Quattrocento Sans"/>
                <a:cs typeface="Quattrocento Sans"/>
                <a:sym typeface="Quattrocento Sans"/>
              </a:rPr>
              <a:t>ON OUR RESULTS (PUTTING IT INTO CONTEXT)</a:t>
            </a:r>
            <a:endParaRPr lang="en-US" sz="1200" b="0" i="1" u="none" strike="noStrike" cap="none" dirty="0">
              <a:solidFill>
                <a:schemeClr val="dk1"/>
              </a:solidFill>
              <a:latin typeface="Quattrocento Sans"/>
              <a:ea typeface="Quattrocento Sans"/>
              <a:cs typeface="Quattrocento Sans"/>
              <a:sym typeface="Quattrocento Sans"/>
            </a:endParaRPr>
          </a:p>
          <a:p>
            <a:pPr marL="171450" marR="0" lvl="0" indent="-171450" algn="l" rtl="0">
              <a:lnSpc>
                <a:spcPct val="100000"/>
              </a:lnSpc>
              <a:spcBef>
                <a:spcPts val="0"/>
              </a:spcBef>
              <a:spcAft>
                <a:spcPts val="0"/>
              </a:spcAft>
              <a:buClr>
                <a:schemeClr val="dk1"/>
              </a:buClr>
              <a:buSzPts val="1200"/>
              <a:buFont typeface="Arial" panose="020B0604020202020204" pitchFamily="34" charset="0"/>
              <a:buChar char="•"/>
            </a:pPr>
            <a:r>
              <a:rPr lang="en-US" sz="1200" b="0" i="1" u="none" strike="noStrike" cap="none" dirty="0">
                <a:solidFill>
                  <a:schemeClr val="dk1"/>
                </a:solidFill>
                <a:latin typeface="Quattrocento Sans"/>
                <a:ea typeface="Quattrocento Sans"/>
                <a:cs typeface="Quattrocento Sans"/>
                <a:sym typeface="Quattrocento Sans"/>
              </a:rPr>
              <a:t>A s</a:t>
            </a:r>
            <a:r>
              <a:rPr lang="en-US" sz="1200" i="1" dirty="0">
                <a:solidFill>
                  <a:schemeClr val="dk1"/>
                </a:solidFill>
                <a:latin typeface="Quattrocento Sans"/>
                <a:ea typeface="Quattrocento Sans"/>
                <a:cs typeface="Quattrocento Sans"/>
                <a:sym typeface="Quattrocento Sans"/>
              </a:rPr>
              <a:t>ignificant portion of our students indicated that they have a difficult time bouncing back from difficult situations. As a result, our theme this is year is “we can do hard things.” A motivational speaker will come in to discuss resilience with the entire school. Grade 4s and 5s will engage in numerous resilience units and lead school wide activities. Finally, social emotional learning will be incorporated into all subjects.  </a:t>
            </a:r>
            <a:endParaRPr lang="en-US" sz="1200" b="0" i="1" u="none" strike="noStrike" cap="none" dirty="0">
              <a:solidFill>
                <a:schemeClr val="dk1"/>
              </a:solidFill>
              <a:latin typeface="Quattrocento Sans"/>
              <a:ea typeface="Quattrocento Sans"/>
              <a:cs typeface="Quattrocento Sans"/>
              <a:sym typeface="Quattrocento Sans"/>
            </a:endParaRPr>
          </a:p>
          <a:p>
            <a:pPr marL="171450" marR="0" lvl="0" indent="-171450" algn="l" rtl="0">
              <a:lnSpc>
                <a:spcPct val="100000"/>
              </a:lnSpc>
              <a:spcBef>
                <a:spcPts val="0"/>
              </a:spcBef>
              <a:spcAft>
                <a:spcPts val="0"/>
              </a:spcAft>
              <a:buClr>
                <a:schemeClr val="dk1"/>
              </a:buClr>
              <a:buSzPts val="1200"/>
              <a:buFont typeface="Arial" panose="020B0604020202020204" pitchFamily="34" charset="0"/>
              <a:buChar char="•"/>
            </a:pPr>
            <a:r>
              <a:rPr lang="en-US" sz="1200" i="1" dirty="0">
                <a:solidFill>
                  <a:schemeClr val="dk1"/>
                </a:solidFill>
                <a:latin typeface="Quattrocento Sans"/>
                <a:ea typeface="Quattrocento Sans"/>
                <a:cs typeface="Quattrocento Sans"/>
                <a:sym typeface="Quattrocento Sans"/>
              </a:rPr>
              <a:t>Majority of students went up at least two Fountas and Pinnell reading levels. We are working to improve students’ literacy abilities by having all grades engage in UFLI, having one of our teachers do literacy pull out and continuing to apply different intervention strategies.</a:t>
            </a:r>
            <a:endParaRPr lang="en-US" sz="1200" b="0" i="1" u="none" strike="noStrike" cap="none" dirty="0">
              <a:solidFill>
                <a:schemeClr val="dk1"/>
              </a:solidFill>
              <a:latin typeface="Quattrocento Sans"/>
              <a:ea typeface="Quattrocento Sans"/>
              <a:cs typeface="Quattrocento Sans"/>
              <a:sym typeface="Quattrocento Sans"/>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5759</TotalTime>
  <Words>769</Words>
  <Application>Microsoft Office PowerPoint</Application>
  <PresentationFormat>On-screen Show (4:3)</PresentationFormat>
  <Paragraphs>92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Quattrocento Sans</vt:lpstr>
      <vt:lpstr>Courier New</vt: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Wilco Tymensen</dc:creator>
  <cp:lastModifiedBy>Rebecca Nelson</cp:lastModifiedBy>
  <cp:revision>15</cp:revision>
  <dcterms:created xsi:type="dcterms:W3CDTF">2013-11-02T19:33:35Z</dcterms:created>
  <dcterms:modified xsi:type="dcterms:W3CDTF">2024-12-02T23:53:44Z</dcterms:modified>
</cp:coreProperties>
</file>